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2" r:id="rId7"/>
    <p:sldId id="261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คลิกเพื่อแก้ไขสไตล์ชื่อเรื่องรองต้นแบบ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dirty="0"/>
              <a:t>4/27/2018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รูปภาพพาโนราม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h-TH" smtClean="0"/>
              <a:t>คลิกไอคอนเพื่อเพิ่มรูปภาพ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4/27/2018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ชื่อและคำอธิบา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คำอ้างอิงพร้อมคำอธิบา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นามบัต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คอลัมน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4/27/2018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คอลัมน์รูปภาพ 3 รู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h-TH" smtClean="0"/>
              <a:t>คลิกไอคอนเพื่อเพิ่มรูปภาพ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h-TH" smtClean="0"/>
              <a:t>คลิกไอคอนเพื่อเพิ่มรูปภาพ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h-TH" smtClean="0"/>
              <a:t>คลิกไอคอนเพื่อเพิ่มรูปภาพ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4/27/2018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4/27/2018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4/27/2018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4/27/2018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4/27/2018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4/27/2018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4/27/2018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h-TH" smtClean="0"/>
              <a:t>คลิกไอคอนเพื่อเพิ่มรูปภาพ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4/27/2018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dirty="0"/>
              <a:t>4/27/2018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64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154955" y="228600"/>
            <a:ext cx="8825658" cy="4548782"/>
          </a:xfrm>
        </p:spPr>
        <p:txBody>
          <a:bodyPr/>
          <a:lstStyle/>
          <a:p>
            <a:r>
              <a:rPr lang="en-US" sz="4800" dirty="0" smtClean="0"/>
              <a:t>#1 </a:t>
            </a:r>
            <a:r>
              <a:rPr lang="th-TH" sz="4800" dirty="0" smtClean="0"/>
              <a:t>การสร้างกำไร</a:t>
            </a:r>
            <a:br>
              <a:rPr lang="th-TH" sz="4800" dirty="0" smtClean="0"/>
            </a:br>
            <a:r>
              <a:rPr lang="th-TH" sz="3600" dirty="0" smtClean="0"/>
              <a:t/>
            </a:r>
            <a:br>
              <a:rPr lang="th-TH" sz="3600" dirty="0" smtClean="0"/>
            </a:br>
            <a:r>
              <a:rPr lang="th-TH" sz="3600" dirty="0"/>
              <a:t/>
            </a:r>
            <a:br>
              <a:rPr lang="th-TH" sz="3600" dirty="0"/>
            </a:br>
            <a:r>
              <a:rPr lang="th-TH" sz="3600" dirty="0" smtClean="0"/>
              <a:t/>
            </a:r>
            <a:br>
              <a:rPr lang="th-TH" sz="3600" dirty="0" smtClean="0"/>
            </a:br>
            <a:r>
              <a:rPr lang="th-TH" sz="3600" dirty="0" smtClean="0"/>
              <a:t/>
            </a:r>
            <a:br>
              <a:rPr lang="th-TH" sz="3600" dirty="0" smtClean="0"/>
            </a:br>
            <a:r>
              <a:rPr lang="th-TH" sz="3600" dirty="0"/>
              <a:t/>
            </a:r>
            <a:br>
              <a:rPr lang="th-TH" sz="3600" dirty="0"/>
            </a:br>
            <a:endParaRPr lang="th-TH" sz="3600" dirty="0"/>
          </a:p>
        </p:txBody>
      </p:sp>
      <p:pic>
        <p:nvPicPr>
          <p:cNvPr id="4" name="รูปภาพ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4042" y="1576841"/>
            <a:ext cx="7907483" cy="4587987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65137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884790" y="665018"/>
            <a:ext cx="9246345" cy="5392882"/>
          </a:xfrm>
        </p:spPr>
        <p:txBody>
          <a:bodyPr/>
          <a:lstStyle/>
          <a:p>
            <a:r>
              <a:rPr lang="th-TH" sz="2800" dirty="0" smtClean="0"/>
              <a:t>ในด้านของการทำกำไรจะเห็นว่าในช่วงต้นเกมทีม</a:t>
            </a:r>
            <a:r>
              <a:rPr lang="en-US" sz="2800" dirty="0" smtClean="0"/>
              <a:t>TNI 59 </a:t>
            </a:r>
            <a:r>
              <a:rPr lang="th-TH" sz="2800" dirty="0" smtClean="0"/>
              <a:t>ยังไม่ได้มีการเล่น</a:t>
            </a:r>
            <a:r>
              <a:rPr lang="en-US" sz="2800" dirty="0" smtClean="0"/>
              <a:t>B2B </a:t>
            </a:r>
            <a:r>
              <a:rPr lang="th-TH" sz="2800" dirty="0" smtClean="0"/>
              <a:t>เนื่องจากได้ทำการคุยกันในทีมว่าในช่วงแรกนั้น</a:t>
            </a:r>
            <a:r>
              <a:rPr lang="en-US" sz="2800" dirty="0" smtClean="0"/>
              <a:t>cash on hand</a:t>
            </a:r>
            <a:r>
              <a:rPr lang="th-TH" sz="2800" dirty="0" smtClean="0"/>
              <a:t> มีน้อยเพราะถ้าหากจะเล่น</a:t>
            </a:r>
            <a:r>
              <a:rPr lang="en-US" sz="2800" dirty="0">
                <a:solidFill>
                  <a:srgbClr val="EBEBEB"/>
                </a:solidFill>
              </a:rPr>
              <a:t> B2B </a:t>
            </a:r>
            <a:r>
              <a:rPr lang="th-TH" sz="2800" dirty="0" smtClean="0">
                <a:solidFill>
                  <a:srgbClr val="EBEBEB"/>
                </a:solidFill>
              </a:rPr>
              <a:t>จะต้องซื้อสินค้าเก็บ</a:t>
            </a:r>
            <a:r>
              <a:rPr lang="en-US" sz="2800" dirty="0" smtClean="0">
                <a:solidFill>
                  <a:srgbClr val="EBEBEB"/>
                </a:solidFill>
              </a:rPr>
              <a:t>stock</a:t>
            </a:r>
            <a:r>
              <a:rPr lang="th-TH" sz="2800" dirty="0" smtClean="0">
                <a:solidFill>
                  <a:srgbClr val="EBEBEB"/>
                </a:solidFill>
              </a:rPr>
              <a:t>ไว้จำนวนมากต้องใช้เงินค่อนข้างเยอะ</a:t>
            </a:r>
            <a:r>
              <a:rPr lang="th-TH" sz="2800" dirty="0" smtClean="0"/>
              <a:t>เลยได้ทำการปิด</a:t>
            </a:r>
            <a:r>
              <a:rPr lang="en-US" sz="2800" dirty="0" smtClean="0"/>
              <a:t>warehouse </a:t>
            </a:r>
            <a:r>
              <a:rPr lang="th-TH" sz="2800" dirty="0" smtClean="0"/>
              <a:t>ไปก่อนเพื่อลดค่าใช้จ่ายแล้วเน้นการขายจาก</a:t>
            </a:r>
            <a:r>
              <a:rPr lang="en-US" sz="2800" dirty="0" smtClean="0"/>
              <a:t>retail </a:t>
            </a:r>
            <a:r>
              <a:rPr lang="th-TH" sz="2800" dirty="0" smtClean="0"/>
              <a:t>เป็นหลักเพื่อที่ต้องการให้มีเงินสดมาใช้หมุนเวียนในธุรกิจให้เพียงพอต่อการขายสินค้าแบบ</a:t>
            </a:r>
            <a:r>
              <a:rPr lang="en-US" sz="2800" dirty="0" smtClean="0"/>
              <a:t> B2B </a:t>
            </a:r>
            <a:r>
              <a:rPr lang="th-TH" sz="2800" dirty="0" smtClean="0"/>
              <a:t>เพราะการขายแบบ</a:t>
            </a:r>
            <a:r>
              <a:rPr lang="en-US" sz="2800" dirty="0" smtClean="0"/>
              <a:t>B2B </a:t>
            </a:r>
            <a:r>
              <a:rPr lang="th-TH" sz="2800" dirty="0" smtClean="0"/>
              <a:t>นั้นเน้นการการในปริมาณมากแต่กำไรต่อหน่วยไม่มากเพื่อที่จะนำเงินสดมาต่อยอดในธุรกิจต่อไป</a:t>
            </a:r>
            <a:br>
              <a:rPr lang="th-TH" sz="2800" dirty="0" smtClean="0"/>
            </a:br>
            <a:r>
              <a:rPr lang="th-TH" sz="2800" dirty="0" smtClean="0"/>
              <a:t>แต่เมื่อเปรียบเทียบกับทีมอื่นแล้วกำไรที่ได้จากการขายปลีกต่อวันนั้นแถบจะไม่สามารถทำกำไรได้เพิ่มขึ้นเลยจาการวิเคราะห์ผมคิดว่าอาจจะมีสาเหตุมาจากการปิด</a:t>
            </a:r>
            <a:r>
              <a:rPr lang="en-US" sz="2800" dirty="0" smtClean="0"/>
              <a:t>warehouse</a:t>
            </a:r>
            <a:r>
              <a:rPr lang="th-TH" sz="2800" dirty="0" smtClean="0"/>
              <a:t> เลยทำให้เวลาสั่งสินค้าจะสั่งทีละน้อยและส่งเข้าสู่ร้านค้าปลีกเลยและจะสั่งแบบส่งสินค้าในอนาคตเข้าสู่ร้านค้าปลีกเป็นจำนวนมากต่อเมื่อดูจากการพยากรณ์ว่าความต้องการของสินค้าจะมากในข่วงไหนทำให้ต้นทุนของสินค้านั้นมากกว่ากลุ่มอื่นจนส่งผลต่อการตั้งราคาสินค้าที่แพงกว่ากลุ่มอื่น</a:t>
            </a:r>
            <a:endParaRPr lang="th-TH" sz="2800" dirty="0"/>
          </a:p>
        </p:txBody>
      </p:sp>
    </p:spTree>
    <p:extLst>
      <p:ext uri="{BB962C8B-B14F-4D97-AF65-F5344CB8AC3E}">
        <p14:creationId xmlns:p14="http://schemas.microsoft.com/office/powerpoint/2010/main" val="1532494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 smtClean="0"/>
              <a:t/>
            </a:r>
            <a:br>
              <a:rPr lang="en-US" sz="3200" dirty="0" smtClean="0"/>
            </a:br>
            <a:endParaRPr lang="th-TH" sz="3200" dirty="0"/>
          </a:p>
        </p:txBody>
      </p:sp>
      <p:sp>
        <p:nvSpPr>
          <p:cNvPr id="6" name="ชื่อเรื่องรอง 5"/>
          <p:cNvSpPr>
            <a:spLocks noGrp="1"/>
          </p:cNvSpPr>
          <p:nvPr>
            <p:ph type="subTitle" idx="1"/>
          </p:nvPr>
        </p:nvSpPr>
        <p:spPr>
          <a:xfrm>
            <a:off x="1238082" y="4686300"/>
            <a:ext cx="9828236" cy="1974273"/>
          </a:xfrm>
        </p:spPr>
        <p:txBody>
          <a:bodyPr>
            <a:normAutofit/>
          </a:bodyPr>
          <a:lstStyle/>
          <a:p>
            <a:r>
              <a:rPr lang="th-TH" sz="3200" dirty="0" smtClean="0"/>
              <a:t>ในส่วนของการเล่น</a:t>
            </a:r>
            <a:r>
              <a:rPr lang="en-US" sz="3200" dirty="0" smtClean="0"/>
              <a:t>B2B</a:t>
            </a:r>
            <a:r>
              <a:rPr lang="th-TH" sz="3200" dirty="0" smtClean="0"/>
              <a:t> นั้นทีมผมกำลังเริ่มเล่นแต่เกมหยุดไปก่อนความจริงทีมผมชนะในการ</a:t>
            </a:r>
            <a:r>
              <a:rPr lang="en-US" sz="3200" dirty="0" smtClean="0"/>
              <a:t>bit </a:t>
            </a:r>
            <a:r>
              <a:rPr lang="th-TH" sz="3200" dirty="0" smtClean="0"/>
              <a:t>ประมาณ 5 รายการซึ่งทำให้เงินสดในตอนนั้นได้มาจากการ</a:t>
            </a:r>
            <a:r>
              <a:rPr lang="en-US" sz="3200" dirty="0" smtClean="0"/>
              <a:t>bit</a:t>
            </a:r>
            <a:r>
              <a:rPr lang="th-TH" sz="3200" dirty="0" smtClean="0"/>
              <a:t>อยู่พอสมควรแต่ก็ไม่สามารถสู้</a:t>
            </a:r>
            <a:r>
              <a:rPr lang="en-US" sz="3200" dirty="0" smtClean="0"/>
              <a:t> robot</a:t>
            </a:r>
            <a:r>
              <a:rPr lang="th-TH" sz="3200" dirty="0" smtClean="0"/>
              <a:t> ได้เลย</a:t>
            </a:r>
            <a:endParaRPr lang="th-TH" sz="3200" dirty="0"/>
          </a:p>
        </p:txBody>
      </p:sp>
      <p:pic>
        <p:nvPicPr>
          <p:cNvPr id="4" name="รูปภาพ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5565" y="228600"/>
            <a:ext cx="7267575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982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248473" y="1028701"/>
            <a:ext cx="8825658" cy="4559172"/>
          </a:xfrm>
        </p:spPr>
        <p:txBody>
          <a:bodyPr/>
          <a:lstStyle/>
          <a:p>
            <a:r>
              <a:rPr lang="th-TH" sz="3200" dirty="0" smtClean="0"/>
              <a:t/>
            </a:r>
            <a:br>
              <a:rPr lang="th-TH" sz="3200" dirty="0" smtClean="0"/>
            </a:br>
            <a:r>
              <a:rPr lang="th-TH" sz="3200" b="1" dirty="0" smtClean="0">
                <a:solidFill>
                  <a:schemeClr val="bg1"/>
                </a:solidFill>
              </a:rPr>
              <a:t>แนวทางในการทำกำไร</a:t>
            </a:r>
            <a:r>
              <a:rPr lang="th-TH" sz="3200" dirty="0" smtClean="0">
                <a:solidFill>
                  <a:schemeClr val="bg1"/>
                </a:solidFill>
              </a:rPr>
              <a:t/>
            </a:r>
            <a:br>
              <a:rPr lang="th-TH" sz="3200" dirty="0" smtClean="0">
                <a:solidFill>
                  <a:schemeClr val="bg1"/>
                </a:solidFill>
              </a:rPr>
            </a:br>
            <a:r>
              <a:rPr lang="th-TH" sz="3200" dirty="0"/>
              <a:t/>
            </a:r>
            <a:br>
              <a:rPr lang="th-TH" sz="3200" dirty="0"/>
            </a:br>
            <a:r>
              <a:rPr lang="th-TH" sz="3200" dirty="0" smtClean="0"/>
              <a:t>ในส่วนของการทำกำไรอาจจะใช้วิธีการสั่งสินค้าให้มากขึ้นเพื่อให้ได้ส่วนลดในการสั่งซื้อเพื่อที่จะสามารถทำกำไร</a:t>
            </a:r>
            <a:r>
              <a:rPr lang="th-TH" sz="3200" dirty="0"/>
              <a:t/>
            </a:r>
            <a:br>
              <a:rPr lang="th-TH" sz="3200" dirty="0"/>
            </a:br>
            <a:r>
              <a:rPr lang="th-TH" sz="3200" dirty="0"/>
              <a:t/>
            </a:r>
            <a:br>
              <a:rPr lang="th-TH" sz="3200" dirty="0"/>
            </a:br>
            <a:r>
              <a:rPr lang="th-TH" sz="3200" dirty="0" smtClean="0"/>
              <a:t>การจัดการคลังสินค้าให้มีประสิทธิภาพ</a:t>
            </a:r>
            <a:r>
              <a:rPr lang="th-TH" sz="3200" dirty="0"/>
              <a:t/>
            </a:r>
            <a:br>
              <a:rPr lang="th-TH" sz="3200" dirty="0"/>
            </a:br>
            <a:r>
              <a:rPr lang="th-TH" sz="3200" dirty="0"/>
              <a:t>เพื่อที่จะคงยอดขายไว้ ผู้ประกอบการควรจัดการสินค้าในคลังให้ได้อย่างมีประสิทธิภาพ เพราะหากสินค้าขาดสต็อก มีความเป็นไปได้สูงถึง 77% ของลูกค้าที่จะเปลี่ยนไปซื้อกับคู่แข่งแทน ดังนั้นเราจำเป็นต้องรักษา 77% นี้ให้อยู่กับเรา</a:t>
            </a:r>
          </a:p>
        </p:txBody>
      </p:sp>
    </p:spTree>
    <p:extLst>
      <p:ext uri="{BB962C8B-B14F-4D97-AF65-F5344CB8AC3E}">
        <p14:creationId xmlns:p14="http://schemas.microsoft.com/office/powerpoint/2010/main" val="946962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ชื่อเรื่อง 2"/>
          <p:cNvSpPr>
            <a:spLocks noGrp="1"/>
          </p:cNvSpPr>
          <p:nvPr>
            <p:ph type="ctrTitle"/>
          </p:nvPr>
        </p:nvSpPr>
        <p:spPr>
          <a:xfrm>
            <a:off x="1092610" y="2296393"/>
            <a:ext cx="9817845" cy="7294418"/>
          </a:xfrm>
        </p:spPr>
        <p:txBody>
          <a:bodyPr/>
          <a:lstStyle/>
          <a:p>
            <a:r>
              <a:rPr lang="en-US" sz="5400" dirty="0" smtClean="0"/>
              <a:t>#</a:t>
            </a:r>
            <a:r>
              <a:rPr lang="th-TH" sz="5400" dirty="0" smtClean="0"/>
              <a:t>2 ด้านการบริหารจัดการ</a:t>
            </a:r>
            <a:r>
              <a:rPr lang="en-US" sz="5400" dirty="0" smtClean="0"/>
              <a:t>stock</a:t>
            </a:r>
            <a:br>
              <a:rPr lang="en-US" sz="5400" dirty="0" smtClean="0"/>
            </a:br>
            <a:r>
              <a:rPr lang="th-TH" sz="3200" dirty="0" smtClean="0"/>
              <a:t>จากการ</a:t>
            </a:r>
            <a:r>
              <a:rPr lang="th-TH" sz="3200" dirty="0" err="1" smtClean="0"/>
              <a:t>สังเกตุ</a:t>
            </a:r>
            <a:r>
              <a:rPr lang="th-TH" sz="3200" dirty="0" smtClean="0"/>
              <a:t>ในวันซ้อมผมเห็นว่าหลังจากที่ทำการเปิดคลังสินค้าเพื่อที่จะทำการ</a:t>
            </a:r>
            <a:r>
              <a:rPr lang="en-US" sz="3200" dirty="0" smtClean="0"/>
              <a:t>stock </a:t>
            </a:r>
            <a:r>
              <a:rPr lang="th-TH" sz="3200" dirty="0" smtClean="0"/>
              <a:t>สินค้าไว้สำหรับการเล่น</a:t>
            </a:r>
            <a:r>
              <a:rPr lang="en-US" sz="3200" dirty="0" smtClean="0"/>
              <a:t> B2B</a:t>
            </a:r>
            <a:r>
              <a:rPr lang="th-TH" sz="3200" dirty="0" smtClean="0"/>
              <a:t> แต่เนื่องจากทีมของผมเปิดพื้นที่สำหรับ</a:t>
            </a:r>
            <a:r>
              <a:rPr lang="en-US" sz="3200" dirty="0" smtClean="0"/>
              <a:t>stock </a:t>
            </a:r>
            <a:r>
              <a:rPr lang="th-TH" sz="3200" dirty="0" smtClean="0"/>
              <a:t>สินค้าไว้ที่ 100 ตารางเมตร ซึ่งต้องมีค่าใช้จ่ายสูงในการจ่ายค่าเช่าพื้นที่และซื้อสินค้าไว้สำหรับการเล่น </a:t>
            </a:r>
            <a:r>
              <a:rPr lang="en-US" sz="3200" dirty="0" smtClean="0"/>
              <a:t>B2B </a:t>
            </a:r>
            <a:r>
              <a:rPr lang="th-TH" sz="3200" dirty="0" smtClean="0"/>
              <a:t>แต่ในทางกลับกันสินค้าที่ค้างอยู่ในคลังสินค้านั้นคิดเป็นมูลค่านั้นสูงมากแต่ทำเงินได้ช้าเนื่องจากการทำ</a:t>
            </a:r>
            <a:r>
              <a:rPr lang="en-US" sz="3200" dirty="0" smtClean="0"/>
              <a:t> offer</a:t>
            </a:r>
            <a:r>
              <a:rPr lang="th-TH" sz="3200" dirty="0" smtClean="0"/>
              <a:t>นั้นโดนยกเลิกไปหลายครั้งเลยกลายเป็นเงินจมที่ไม่ก่อให้เกิดประโยชน์</a:t>
            </a:r>
            <a:r>
              <a:rPr lang="en-US" sz="3200" dirty="0" smtClean="0"/>
              <a:t> </a:t>
            </a:r>
            <a:r>
              <a:rPr lang="th-TH" sz="3200" dirty="0" smtClean="0"/>
              <a:t>ถือเป็นการใช้คลังสินค้าที่ไม่คุ้มค่าเพราะในการเล่นนั้นยังไม่ได้ย้ายสินค้าที่คงเหลืออยู่ในคลังไปใช้ประโยชน์กับร้านค้าปลีก</a:t>
            </a: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 smtClean="0"/>
              <a:t/>
            </a:r>
            <a:br>
              <a:rPr lang="en-US" sz="3200" dirty="0" smtClean="0"/>
            </a:br>
            <a:endParaRPr lang="th-TH" sz="3200" dirty="0"/>
          </a:p>
        </p:txBody>
      </p:sp>
    </p:spTree>
    <p:extLst>
      <p:ext uri="{BB962C8B-B14F-4D97-AF65-F5344CB8AC3E}">
        <p14:creationId xmlns:p14="http://schemas.microsoft.com/office/powerpoint/2010/main" val="2651130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344462" y="426027"/>
            <a:ext cx="11397263" cy="6431973"/>
          </a:xfrm>
        </p:spPr>
        <p:txBody>
          <a:bodyPr/>
          <a:lstStyle/>
          <a:p>
            <a:r>
              <a:rPr lang="th-TH" sz="3600" dirty="0">
                <a:solidFill>
                  <a:schemeClr val="bg1"/>
                </a:solidFill>
              </a:rPr>
              <a:t>การบริหาร </a:t>
            </a:r>
            <a:r>
              <a:rPr lang="th-TH" sz="3600" dirty="0" err="1">
                <a:solidFill>
                  <a:schemeClr val="bg1"/>
                </a:solidFill>
              </a:rPr>
              <a:t>จัดการส</a:t>
            </a:r>
            <a:r>
              <a:rPr lang="th-TH" sz="3600" dirty="0">
                <a:solidFill>
                  <a:schemeClr val="bg1"/>
                </a:solidFill>
              </a:rPr>
              <a:t>ต๊อกสินค้า อย่างมี</a:t>
            </a:r>
            <a:r>
              <a:rPr lang="th-TH" sz="3600" dirty="0" smtClean="0">
                <a:solidFill>
                  <a:schemeClr val="bg1"/>
                </a:solidFill>
              </a:rPr>
              <a:t>ประสิทธิภาพจากการหา</a:t>
            </a:r>
            <a:r>
              <a:rPr lang="th-TH" sz="3600" dirty="0">
                <a:solidFill>
                  <a:schemeClr val="bg1"/>
                </a:solidFill>
              </a:rPr>
              <a:t>ข้อมูลเพิ่มเติม</a:t>
            </a:r>
            <a:r>
              <a:rPr lang="th-TH" sz="2000" dirty="0"/>
              <a:t/>
            </a:r>
            <a:br>
              <a:rPr lang="th-TH" sz="2000" dirty="0"/>
            </a:br>
            <a:r>
              <a:rPr lang="th-TH" sz="20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1.ลด</a:t>
            </a:r>
            <a:r>
              <a:rPr lang="th-TH" sz="2000" dirty="0">
                <a:latin typeface="Angsana New" panose="02020603050405020304" pitchFamily="18" charset="-34"/>
                <a:cs typeface="Angsana New" panose="02020603050405020304" pitchFamily="18" charset="-34"/>
              </a:rPr>
              <a:t>ต้นทุนการ</a:t>
            </a:r>
            <a:r>
              <a:rPr lang="th-TH" sz="2000" dirty="0" err="1">
                <a:latin typeface="Angsana New" panose="02020603050405020304" pitchFamily="18" charset="-34"/>
                <a:cs typeface="Angsana New" panose="02020603050405020304" pitchFamily="18" charset="-34"/>
              </a:rPr>
              <a:t>เก็บส</a:t>
            </a:r>
            <a:r>
              <a:rPr lang="th-TH" sz="2000" dirty="0">
                <a:latin typeface="Angsana New" panose="02020603050405020304" pitchFamily="18" charset="-34"/>
                <a:cs typeface="Angsana New" panose="02020603050405020304" pitchFamily="18" charset="-34"/>
              </a:rPr>
              <a:t>ต๊อกสินค้าคงคลัง (</a:t>
            </a:r>
            <a:r>
              <a:rPr lang="en-US" sz="2000" dirty="0">
                <a:latin typeface="Angsana New" panose="02020603050405020304" pitchFamily="18" charset="-34"/>
                <a:cs typeface="Angsana New" panose="02020603050405020304" pitchFamily="18" charset="-34"/>
              </a:rPr>
              <a:t>Lower inventory costs)</a:t>
            </a:r>
            <a:br>
              <a:rPr lang="en-US" sz="2000" dirty="0">
                <a:latin typeface="Angsana New" panose="02020603050405020304" pitchFamily="18" charset="-34"/>
                <a:cs typeface="Angsana New" panose="02020603050405020304" pitchFamily="18" charset="-34"/>
              </a:rPr>
            </a:br>
            <a:r>
              <a:rPr lang="th-TH" sz="2000" dirty="0">
                <a:latin typeface="Angsana New" panose="02020603050405020304" pitchFamily="18" charset="-34"/>
                <a:cs typeface="Angsana New" panose="02020603050405020304" pitchFamily="18" charset="-34"/>
              </a:rPr>
              <a:t>เพิ่มการใช้ประโยชน์ของพื้นที่ โดยการให้เช่าพื้นที่ที่มีอยู่ หรือ ลดการการขยายพื้นที่คลังสินค้า โดยใช้ เครื่องมือที่สามารถขนย้ายสินค้าในช่องแคบ การใช้ชั้นลอย หรือวิธีการเก็บสินค้าที่เหมาะสมมากขึ้น</a:t>
            </a:r>
            <a:br>
              <a:rPr lang="th-TH" sz="2000" dirty="0">
                <a:latin typeface="Angsana New" panose="02020603050405020304" pitchFamily="18" charset="-34"/>
                <a:cs typeface="Angsana New" panose="02020603050405020304" pitchFamily="18" charset="-34"/>
              </a:rPr>
            </a:br>
            <a:r>
              <a:rPr lang="th-TH" sz="20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2.การ</a:t>
            </a:r>
            <a:r>
              <a:rPr lang="th-TH" sz="2000" dirty="0">
                <a:latin typeface="Angsana New" panose="02020603050405020304" pitchFamily="18" charset="-34"/>
                <a:cs typeface="Angsana New" panose="02020603050405020304" pitchFamily="18" charset="-34"/>
              </a:rPr>
              <a:t>ตั้งระดับ</a:t>
            </a:r>
            <a:r>
              <a:rPr lang="th-TH" sz="2000" dirty="0" err="1">
                <a:latin typeface="Angsana New" panose="02020603050405020304" pitchFamily="18" charset="-34"/>
                <a:cs typeface="Angsana New" panose="02020603050405020304" pitchFamily="18" charset="-34"/>
              </a:rPr>
              <a:t>ปริมาณส</a:t>
            </a:r>
            <a:r>
              <a:rPr lang="th-TH" sz="2000" dirty="0">
                <a:latin typeface="Angsana New" panose="02020603050405020304" pitchFamily="18" charset="-34"/>
                <a:cs typeface="Angsana New" panose="02020603050405020304" pitchFamily="18" charset="-34"/>
              </a:rPr>
              <a:t>ต๊อกสินค้าเผื่อขาดให้</a:t>
            </a:r>
            <a:r>
              <a:rPr lang="th-TH" sz="20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เหมาะสม</a:t>
            </a:r>
            <a:br>
              <a:rPr lang="th-TH" sz="20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</a:br>
            <a:r>
              <a:rPr lang="th-TH" sz="20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3.การ</a:t>
            </a:r>
            <a:r>
              <a:rPr lang="th-TH" sz="2000" dirty="0">
                <a:latin typeface="Angsana New" panose="02020603050405020304" pitchFamily="18" charset="-34"/>
                <a:cs typeface="Angsana New" panose="02020603050405020304" pitchFamily="18" charset="-34"/>
              </a:rPr>
              <a:t>ให้</a:t>
            </a:r>
            <a:r>
              <a:rPr lang="th-TH" sz="2000" dirty="0" err="1">
                <a:latin typeface="Angsana New" panose="02020603050405020304" pitchFamily="18" charset="-34"/>
                <a:cs typeface="Angsana New" panose="02020603050405020304" pitchFamily="18" charset="-34"/>
              </a:rPr>
              <a:t>ซัพ</a:t>
            </a:r>
            <a:r>
              <a:rPr lang="th-TH" sz="2000" dirty="0">
                <a:latin typeface="Angsana New" panose="02020603050405020304" pitchFamily="18" charset="-34"/>
                <a:cs typeface="Angsana New" panose="02020603050405020304" pitchFamily="18" charset="-34"/>
              </a:rPr>
              <a:t>พลาย</a:t>
            </a:r>
            <a:r>
              <a:rPr lang="th-TH" sz="2000" dirty="0" err="1">
                <a:latin typeface="Angsana New" panose="02020603050405020304" pitchFamily="18" charset="-34"/>
                <a:cs typeface="Angsana New" panose="02020603050405020304" pitchFamily="18" charset="-34"/>
              </a:rPr>
              <a:t>เออร์</a:t>
            </a:r>
            <a:r>
              <a:rPr lang="th-TH" sz="2000" dirty="0">
                <a:latin typeface="Angsana New" panose="02020603050405020304" pitchFamily="18" charset="-34"/>
                <a:cs typeface="Angsana New" panose="02020603050405020304" pitchFamily="18" charset="-34"/>
              </a:rPr>
              <a:t>เป็นผู้บริหารสินค้าคงคลัง (</a:t>
            </a:r>
            <a:r>
              <a:rPr lang="en-US" sz="2000" dirty="0">
                <a:latin typeface="Angsana New" panose="02020603050405020304" pitchFamily="18" charset="-34"/>
                <a:cs typeface="Angsana New" panose="02020603050405020304" pitchFamily="18" charset="-34"/>
              </a:rPr>
              <a:t>Vendor-Managed Inventory: VMI) </a:t>
            </a:r>
            <a:r>
              <a:rPr lang="th-TH" sz="2000" dirty="0">
                <a:latin typeface="Angsana New" panose="02020603050405020304" pitchFamily="18" charset="-34"/>
                <a:cs typeface="Angsana New" panose="02020603050405020304" pitchFamily="18" charset="-34"/>
              </a:rPr>
              <a:t>การสร้างแรงจูงใจที่เหมาะสมให้</a:t>
            </a:r>
            <a:r>
              <a:rPr lang="th-TH" sz="2000" dirty="0" err="1">
                <a:latin typeface="Angsana New" panose="02020603050405020304" pitchFamily="18" charset="-34"/>
                <a:cs typeface="Angsana New" panose="02020603050405020304" pitchFamily="18" charset="-34"/>
              </a:rPr>
              <a:t>ซัพ</a:t>
            </a:r>
            <a:r>
              <a:rPr lang="th-TH" sz="2000" dirty="0">
                <a:latin typeface="Angsana New" panose="02020603050405020304" pitchFamily="18" charset="-34"/>
                <a:cs typeface="Angsana New" panose="02020603050405020304" pitchFamily="18" charset="-34"/>
              </a:rPr>
              <a:t>พลาย</a:t>
            </a:r>
            <a:r>
              <a:rPr lang="th-TH" sz="2000" dirty="0" err="1">
                <a:latin typeface="Angsana New" panose="02020603050405020304" pitchFamily="18" charset="-34"/>
                <a:cs typeface="Angsana New" panose="02020603050405020304" pitchFamily="18" charset="-34"/>
              </a:rPr>
              <a:t>เออร์</a:t>
            </a:r>
            <a:r>
              <a:rPr lang="th-TH" sz="2000" dirty="0">
                <a:latin typeface="Angsana New" panose="02020603050405020304" pitchFamily="18" charset="-34"/>
                <a:cs typeface="Angsana New" panose="02020603050405020304" pitchFamily="18" charset="-34"/>
              </a:rPr>
              <a:t> เข้ามารับผิดชอบการบริหารสินค้าคงคลัง เนื่องจาก</a:t>
            </a:r>
            <a:r>
              <a:rPr lang="th-TH" sz="2000" dirty="0" err="1">
                <a:latin typeface="Angsana New" panose="02020603050405020304" pitchFamily="18" charset="-34"/>
                <a:cs typeface="Angsana New" panose="02020603050405020304" pitchFamily="18" charset="-34"/>
              </a:rPr>
              <a:t>ซัพ</a:t>
            </a:r>
            <a:r>
              <a:rPr lang="th-TH" sz="2000" dirty="0">
                <a:latin typeface="Angsana New" panose="02020603050405020304" pitchFamily="18" charset="-34"/>
                <a:cs typeface="Angsana New" panose="02020603050405020304" pitchFamily="18" charset="-34"/>
              </a:rPr>
              <a:t>พลาย</a:t>
            </a:r>
            <a:r>
              <a:rPr lang="th-TH" sz="2000" dirty="0" err="1">
                <a:latin typeface="Angsana New" panose="02020603050405020304" pitchFamily="18" charset="-34"/>
                <a:cs typeface="Angsana New" panose="02020603050405020304" pitchFamily="18" charset="-34"/>
              </a:rPr>
              <a:t>เออร์</a:t>
            </a:r>
            <a:r>
              <a:rPr lang="th-TH" sz="2000" dirty="0">
                <a:latin typeface="Angsana New" panose="02020603050405020304" pitchFamily="18" charset="-34"/>
                <a:cs typeface="Angsana New" panose="02020603050405020304" pitchFamily="18" charset="-34"/>
              </a:rPr>
              <a:t>สามารถทราบ</a:t>
            </a:r>
            <a:r>
              <a:rPr lang="th-TH" sz="2000" dirty="0" err="1">
                <a:latin typeface="Angsana New" panose="02020603050405020304" pitchFamily="18" charset="-34"/>
                <a:cs typeface="Angsana New" panose="02020603050405020304" pitchFamily="18" charset="-34"/>
              </a:rPr>
              <a:t>ปริมาณส</a:t>
            </a:r>
            <a:r>
              <a:rPr lang="th-TH" sz="2000" dirty="0">
                <a:latin typeface="Angsana New" panose="02020603050405020304" pitchFamily="18" charset="-34"/>
                <a:cs typeface="Angsana New" panose="02020603050405020304" pitchFamily="18" charset="-34"/>
              </a:rPr>
              <a:t>ต๊อกสินค้าคงคลัง และแผนการผลิตสินค้าของฝ่ายตนเอง และสามารถทราบความ ต้องการที่แท้จริงของสินค้าพร้อมกับ</a:t>
            </a:r>
            <a:r>
              <a:rPr lang="th-TH" sz="2000" dirty="0" err="1">
                <a:latin typeface="Angsana New" panose="02020603050405020304" pitchFamily="18" charset="-34"/>
                <a:cs typeface="Angsana New" panose="02020603050405020304" pitchFamily="18" charset="-34"/>
              </a:rPr>
              <a:t>ปริมาณส</a:t>
            </a:r>
            <a:r>
              <a:rPr lang="th-TH" sz="2000" dirty="0">
                <a:latin typeface="Angsana New" panose="02020603050405020304" pitchFamily="18" charset="-34"/>
                <a:cs typeface="Angsana New" panose="02020603050405020304" pitchFamily="18" charset="-34"/>
              </a:rPr>
              <a:t>ต๊อกสินค้าคงคลังของลูกค้า ส่งผลให้</a:t>
            </a:r>
            <a:r>
              <a:rPr lang="th-TH" sz="2000" dirty="0" err="1">
                <a:latin typeface="Angsana New" panose="02020603050405020304" pitchFamily="18" charset="-34"/>
                <a:cs typeface="Angsana New" panose="02020603050405020304" pitchFamily="18" charset="-34"/>
              </a:rPr>
              <a:t>ต้นทุนส</a:t>
            </a:r>
            <a:r>
              <a:rPr lang="th-TH" sz="2000" dirty="0">
                <a:latin typeface="Angsana New" panose="02020603050405020304" pitchFamily="18" charset="-34"/>
                <a:cs typeface="Angsana New" panose="02020603050405020304" pitchFamily="18" charset="-34"/>
              </a:rPr>
              <a:t>ต๊อกสินค้าคงคลัง ลดลงทั้งฝ่าย</a:t>
            </a:r>
            <a:r>
              <a:rPr lang="th-TH" sz="2000" dirty="0" err="1">
                <a:latin typeface="Angsana New" panose="02020603050405020304" pitchFamily="18" charset="-34"/>
                <a:cs typeface="Angsana New" panose="02020603050405020304" pitchFamily="18" charset="-34"/>
              </a:rPr>
              <a:t>ซัพ</a:t>
            </a:r>
            <a:r>
              <a:rPr lang="th-TH" sz="2000" dirty="0">
                <a:latin typeface="Angsana New" panose="02020603050405020304" pitchFamily="18" charset="-34"/>
                <a:cs typeface="Angsana New" panose="02020603050405020304" pitchFamily="18" charset="-34"/>
              </a:rPr>
              <a:t>พลาย</a:t>
            </a:r>
            <a:r>
              <a:rPr lang="th-TH" sz="2000" dirty="0" err="1">
                <a:latin typeface="Angsana New" panose="02020603050405020304" pitchFamily="18" charset="-34"/>
                <a:cs typeface="Angsana New" panose="02020603050405020304" pitchFamily="18" charset="-34"/>
              </a:rPr>
              <a:t>เออร์</a:t>
            </a:r>
            <a:r>
              <a:rPr lang="th-TH" sz="2000" dirty="0">
                <a:latin typeface="Angsana New" panose="02020603050405020304" pitchFamily="18" charset="-34"/>
                <a:cs typeface="Angsana New" panose="02020603050405020304" pitchFamily="18" charset="-34"/>
              </a:rPr>
              <a:t>และลูกค้า</a:t>
            </a:r>
            <a:br>
              <a:rPr lang="th-TH" sz="2000" dirty="0">
                <a:latin typeface="Angsana New" panose="02020603050405020304" pitchFamily="18" charset="-34"/>
                <a:cs typeface="Angsana New" panose="02020603050405020304" pitchFamily="18" charset="-34"/>
              </a:rPr>
            </a:br>
            <a:r>
              <a:rPr lang="th-TH" sz="20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4.ลด</a:t>
            </a:r>
            <a:r>
              <a:rPr lang="th-TH" sz="2000" dirty="0">
                <a:latin typeface="Angsana New" panose="02020603050405020304" pitchFamily="18" charset="-34"/>
                <a:cs typeface="Angsana New" panose="02020603050405020304" pitchFamily="18" charset="-34"/>
              </a:rPr>
              <a:t>ระยะเวลาในการสั่งซื้อวัตถุดิบหรือชิ้นส่วน ไม่ว่าจะเป็นระยะเวลาในการสั่งซื้อจาก</a:t>
            </a:r>
            <a:r>
              <a:rPr lang="th-TH" sz="2000" dirty="0" err="1">
                <a:latin typeface="Angsana New" panose="02020603050405020304" pitchFamily="18" charset="-34"/>
                <a:cs typeface="Angsana New" panose="02020603050405020304" pitchFamily="18" charset="-34"/>
              </a:rPr>
              <a:t>ซัพ</a:t>
            </a:r>
            <a:r>
              <a:rPr lang="th-TH" sz="2000" dirty="0">
                <a:latin typeface="Angsana New" panose="02020603050405020304" pitchFamily="18" charset="-34"/>
                <a:cs typeface="Angsana New" panose="02020603050405020304" pitchFamily="18" charset="-34"/>
              </a:rPr>
              <a:t>พลาย</a:t>
            </a:r>
            <a:r>
              <a:rPr lang="th-TH" sz="2000" dirty="0" err="1">
                <a:latin typeface="Angsana New" panose="02020603050405020304" pitchFamily="18" charset="-34"/>
                <a:cs typeface="Angsana New" panose="02020603050405020304" pitchFamily="18" charset="-34"/>
              </a:rPr>
              <a:t>เออร์</a:t>
            </a:r>
            <a:r>
              <a:rPr lang="th-TH" sz="2000" dirty="0">
                <a:latin typeface="Angsana New" panose="02020603050405020304" pitchFamily="18" charset="-34"/>
                <a:cs typeface="Angsana New" panose="02020603050405020304" pitchFamily="18" charset="-34"/>
              </a:rPr>
              <a:t> หรือระยะเวลาในการขนส่งสินค้า หรือ ระยะเวลาในการรับสินค้า จะส่งผลให้ปริมาณความต้องการในการ </a:t>
            </a:r>
            <a:r>
              <a:rPr lang="th-TH" sz="2000" dirty="0" err="1">
                <a:latin typeface="Angsana New" panose="02020603050405020304" pitchFamily="18" charset="-34"/>
                <a:cs typeface="Angsana New" panose="02020603050405020304" pitchFamily="18" charset="-34"/>
              </a:rPr>
              <a:t>เก็บส</a:t>
            </a:r>
            <a:r>
              <a:rPr lang="th-TH" sz="2000" dirty="0">
                <a:latin typeface="Angsana New" panose="02020603050405020304" pitchFamily="18" charset="-34"/>
                <a:cs typeface="Angsana New" panose="02020603050405020304" pitchFamily="18" charset="-34"/>
              </a:rPr>
              <a:t>ต๊อกสินค้าคงคลังลดลง นอกจากนี้การลดความไม่แน่นอนของระยะเวลาในการสั่งซื้อก็สามารถลดความต้องการ ของการ</a:t>
            </a:r>
            <a:r>
              <a:rPr lang="th-TH" sz="2000" dirty="0" err="1">
                <a:latin typeface="Angsana New" panose="02020603050405020304" pitchFamily="18" charset="-34"/>
                <a:cs typeface="Angsana New" panose="02020603050405020304" pitchFamily="18" charset="-34"/>
              </a:rPr>
              <a:t>เก็บส</a:t>
            </a:r>
            <a:r>
              <a:rPr lang="th-TH" sz="2000" dirty="0">
                <a:latin typeface="Angsana New" panose="02020603050405020304" pitchFamily="18" charset="-34"/>
                <a:cs typeface="Angsana New" panose="02020603050405020304" pitchFamily="18" charset="-34"/>
              </a:rPr>
              <a:t>ต๊อกสินค้าได้</a:t>
            </a:r>
            <a:r>
              <a:rPr lang="th-TH" sz="2400" dirty="0">
                <a:latin typeface="Angsana New" panose="02020603050405020304" pitchFamily="18" charset="-34"/>
                <a:cs typeface="Angsana New" panose="02020603050405020304" pitchFamily="18" charset="-34"/>
              </a:rPr>
              <a:t/>
            </a:r>
            <a:br>
              <a:rPr lang="th-TH" sz="2400" dirty="0">
                <a:latin typeface="Angsana New" panose="02020603050405020304" pitchFamily="18" charset="-34"/>
                <a:cs typeface="Angsana New" panose="02020603050405020304" pitchFamily="18" charset="-34"/>
              </a:rPr>
            </a:br>
            <a:r>
              <a:rPr lang="th-TH" sz="24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5.</a:t>
            </a:r>
            <a:r>
              <a:rPr lang="th-TH" sz="20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เคลื่อนย้าย</a:t>
            </a:r>
            <a:r>
              <a:rPr lang="th-TH" sz="2000" dirty="0">
                <a:latin typeface="Angsana New" panose="02020603050405020304" pitchFamily="18" charset="-34"/>
                <a:cs typeface="Angsana New" panose="02020603050405020304" pitchFamily="18" charset="-34"/>
              </a:rPr>
              <a:t>สินค้าคงคลัง (</a:t>
            </a:r>
            <a:r>
              <a:rPr lang="en-US" sz="2000" dirty="0">
                <a:latin typeface="Angsana New" panose="02020603050405020304" pitchFamily="18" charset="-34"/>
                <a:cs typeface="Angsana New" panose="02020603050405020304" pitchFamily="18" charset="-34"/>
              </a:rPr>
              <a:t>Transshipment) </a:t>
            </a:r>
            <a:r>
              <a:rPr lang="th-TH" sz="2000" dirty="0">
                <a:latin typeface="Angsana New" panose="02020603050405020304" pitchFamily="18" charset="-34"/>
                <a:cs typeface="Angsana New" panose="02020603050405020304" pitchFamily="18" charset="-34"/>
              </a:rPr>
              <a:t>เมื่อสินค้าคงคลังของสินค้าบางรายการ ณ คลังสินค้าแห่งหนึ่งมีมากเกินไป อย่างไรก็ตามได้มีความ ต้องการสินค้าประเภทเดียวกัน ณ คลังสินค้าอีกที่หนึ่ง ดังนั้นระบบในการเกลี่ยปริมาณสินค้าคงคลังจากที่หนึ่ง มาที่หนึ่งที่มีประสิทธิภาพ จะส่งผลดีต่อการบริหารสินค้าคงคลังได้ดี อย่างไรก็ตามต้นทุนในการเคลื่อนย้าย สินค้านี้ต้องอยู่ในระดับที่เหมาะสม</a:t>
            </a:r>
            <a:br>
              <a:rPr lang="th-TH" sz="2000" dirty="0">
                <a:latin typeface="Angsana New" panose="02020603050405020304" pitchFamily="18" charset="-34"/>
                <a:cs typeface="Angsana New" panose="02020603050405020304" pitchFamily="18" charset="-34"/>
              </a:rPr>
            </a:br>
            <a:r>
              <a:rPr lang="th-TH" sz="20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6.การ</a:t>
            </a:r>
            <a:r>
              <a:rPr lang="th-TH" sz="2000" dirty="0">
                <a:latin typeface="Angsana New" panose="02020603050405020304" pitchFamily="18" charset="-34"/>
                <a:cs typeface="Angsana New" panose="02020603050405020304" pitchFamily="18" charset="-34"/>
              </a:rPr>
              <a:t>จัดสินค้า </a:t>
            </a:r>
            <a:r>
              <a:rPr lang="en-US" sz="2000" dirty="0">
                <a:latin typeface="Angsana New" panose="02020603050405020304" pitchFamily="18" charset="-34"/>
                <a:cs typeface="Angsana New" panose="02020603050405020304" pitchFamily="18" charset="-34"/>
              </a:rPr>
              <a:t>Dead Stock (</a:t>
            </a:r>
            <a:r>
              <a:rPr lang="th-TH" sz="2000" dirty="0">
                <a:latin typeface="Angsana New" panose="02020603050405020304" pitchFamily="18" charset="-34"/>
                <a:cs typeface="Angsana New" panose="02020603050405020304" pitchFamily="18" charset="-34"/>
              </a:rPr>
              <a:t>สินค้าที่ไม่เคลื่อนไหว) และสินค้า </a:t>
            </a:r>
            <a:r>
              <a:rPr lang="en-US" sz="2000" dirty="0">
                <a:latin typeface="Angsana New" panose="02020603050405020304" pitchFamily="18" charset="-34"/>
                <a:cs typeface="Angsana New" panose="02020603050405020304" pitchFamily="18" charset="-34"/>
              </a:rPr>
              <a:t>Slow Moving (</a:t>
            </a:r>
            <a:r>
              <a:rPr lang="th-TH" sz="2000" dirty="0">
                <a:latin typeface="Angsana New" panose="02020603050405020304" pitchFamily="18" charset="-34"/>
                <a:cs typeface="Angsana New" panose="02020603050405020304" pitchFamily="18" charset="-34"/>
              </a:rPr>
              <a:t>สินค้าที่ถูกขายออกไปช้า) ซึ่งการจัดการลดกลุ่มสินค้าเหล่านี้เป็นการช่วยลดต้นทุนทั้งในคลังสินค้า (</a:t>
            </a:r>
            <a:r>
              <a:rPr lang="en-US" sz="2000" dirty="0">
                <a:latin typeface="Angsana New" panose="02020603050405020304" pitchFamily="18" charset="-34"/>
                <a:cs typeface="Angsana New" panose="02020603050405020304" pitchFamily="18" charset="-34"/>
              </a:rPr>
              <a:t>Warehousing) </a:t>
            </a:r>
            <a:r>
              <a:rPr lang="th-TH" sz="2000" dirty="0">
                <a:latin typeface="Angsana New" panose="02020603050405020304" pitchFamily="18" charset="-34"/>
                <a:cs typeface="Angsana New" panose="02020603050405020304" pitchFamily="18" charset="-34"/>
              </a:rPr>
              <a:t>การจัดดำเนินการสินค้าในคลัง (</a:t>
            </a:r>
            <a:r>
              <a:rPr lang="en-US" sz="2000" dirty="0">
                <a:latin typeface="Angsana New" panose="02020603050405020304" pitchFamily="18" charset="-34"/>
                <a:cs typeface="Angsana New" panose="02020603050405020304" pitchFamily="18" charset="-34"/>
              </a:rPr>
              <a:t>Handling) </a:t>
            </a:r>
            <a:r>
              <a:rPr lang="th-TH" sz="2000" dirty="0">
                <a:latin typeface="Angsana New" panose="02020603050405020304" pitchFamily="18" charset="-34"/>
                <a:cs typeface="Angsana New" panose="02020603050405020304" pitchFamily="18" charset="-34"/>
              </a:rPr>
              <a:t>การขนส่ง (</a:t>
            </a:r>
            <a:r>
              <a:rPr lang="en-US" sz="2000" dirty="0">
                <a:latin typeface="Angsana New" panose="02020603050405020304" pitchFamily="18" charset="-34"/>
                <a:cs typeface="Angsana New" panose="02020603050405020304" pitchFamily="18" charset="-34"/>
              </a:rPr>
              <a:t>Transportation) </a:t>
            </a:r>
            <a:r>
              <a:rPr lang="th-TH" sz="2000" dirty="0">
                <a:latin typeface="Angsana New" panose="02020603050405020304" pitchFamily="18" charset="-34"/>
                <a:cs typeface="Angsana New" panose="02020603050405020304" pitchFamily="18" charset="-34"/>
              </a:rPr>
              <a:t>เช่น สินค้าที่ไม่เคลื่อนไหว หรือเคลื่อนไหวช้า ทำให้เปลืองพื้นที่จัดเก็บ และการ</a:t>
            </a:r>
            <a:r>
              <a:rPr lang="th-TH" sz="2000" dirty="0" err="1">
                <a:latin typeface="Angsana New" panose="02020603050405020304" pitchFamily="18" charset="-34"/>
                <a:cs typeface="Angsana New" panose="02020603050405020304" pitchFamily="18" charset="-34"/>
              </a:rPr>
              <a:t>ดูแลส</a:t>
            </a:r>
            <a:r>
              <a:rPr lang="th-TH" sz="2000" dirty="0">
                <a:latin typeface="Angsana New" panose="02020603050405020304" pitchFamily="18" charset="-34"/>
                <a:cs typeface="Angsana New" panose="02020603050405020304" pitchFamily="18" charset="-34"/>
              </a:rPr>
              <a:t>ต๊อกสินค้าในคลัง</a:t>
            </a:r>
            <a:r>
              <a:rPr lang="th-TH" sz="20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/>
            </a:r>
            <a:br>
              <a:rPr lang="th-TH" sz="20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</a:br>
            <a:r>
              <a:rPr lang="th-TH" sz="24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/>
            </a:r>
            <a:br>
              <a:rPr lang="th-TH" sz="24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</a:br>
            <a:endParaRPr lang="th-TH" sz="2400" dirty="0"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3805488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383555" y="772391"/>
            <a:ext cx="8825658" cy="3329581"/>
          </a:xfrm>
        </p:spPr>
        <p:txBody>
          <a:bodyPr/>
          <a:lstStyle/>
          <a:p>
            <a:r>
              <a:rPr lang="en-US" sz="5400" dirty="0" smtClean="0"/>
              <a:t>#3 utilization</a:t>
            </a: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th-TH" sz="3600" dirty="0" smtClean="0"/>
              <a:t>การใช้ประโยชน์จากเครื่องมือต่างๆในเกมยังใช้อย่างไม่ถูกต้อง เช่น การกำหนด</a:t>
            </a:r>
            <a:r>
              <a:rPr lang="en-US" sz="3600" dirty="0" smtClean="0"/>
              <a:t> </a:t>
            </a:r>
            <a:r>
              <a:rPr lang="en-US" sz="3600" dirty="0" err="1" smtClean="0"/>
              <a:t>mrp</a:t>
            </a:r>
            <a:r>
              <a:rPr lang="en-US" sz="3600" dirty="0" smtClean="0"/>
              <a:t>/auto schedule </a:t>
            </a:r>
            <a:r>
              <a:rPr lang="th-TH" sz="3600" dirty="0" smtClean="0"/>
              <a:t>และการวิเคราะห์ข้อมูลที่ได้จาก </a:t>
            </a:r>
            <a:r>
              <a:rPr lang="en-US" sz="3600" dirty="0" smtClean="0"/>
              <a:t>bi </a:t>
            </a:r>
            <a:r>
              <a:rPr lang="th-TH" sz="3600" dirty="0" smtClean="0"/>
              <a:t>ยังทำได้ไม่ดีต้องทำการศึกษาเพิ่มเติมเพื่อการซ้อมครั้งหน้าจะทำออกมาได้ดียิ่งขึ้น</a:t>
            </a:r>
            <a:endParaRPr lang="th-TH" sz="5400" dirty="0"/>
          </a:p>
        </p:txBody>
      </p:sp>
    </p:spTree>
    <p:extLst>
      <p:ext uri="{BB962C8B-B14F-4D97-AF65-F5344CB8AC3E}">
        <p14:creationId xmlns:p14="http://schemas.microsoft.com/office/powerpoint/2010/main" val="3986641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อิออน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104</TotalTime>
  <Words>201</Words>
  <Application>Microsoft Office PowerPoint</Application>
  <PresentationFormat>แบบจอกว้าง</PresentationFormat>
  <Paragraphs>8</Paragraphs>
  <Slides>7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4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7</vt:i4>
      </vt:variant>
    </vt:vector>
  </HeadingPairs>
  <TitlesOfParts>
    <vt:vector size="12" baseType="lpstr">
      <vt:lpstr>Angsana New</vt:lpstr>
      <vt:lpstr>Arial</vt:lpstr>
      <vt:lpstr>Century Gothic</vt:lpstr>
      <vt:lpstr>Wingdings 3</vt:lpstr>
      <vt:lpstr>อิออน</vt:lpstr>
      <vt:lpstr>#1 การสร้างกำไร      </vt:lpstr>
      <vt:lpstr>ในด้านของการทำกำไรจะเห็นว่าในช่วงต้นเกมทีมTNI 59 ยังไม่ได้มีการเล่นB2B เนื่องจากได้ทำการคุยกันในทีมว่าในช่วงแรกนั้นcash on hand มีน้อยเพราะถ้าหากจะเล่น B2B จะต้องซื้อสินค้าเก็บstockไว้จำนวนมากต้องใช้เงินค่อนข้างเยอะเลยได้ทำการปิดwarehouse ไปก่อนเพื่อลดค่าใช้จ่ายแล้วเน้นการขายจากretail เป็นหลักเพื่อที่ต้องการให้มีเงินสดมาใช้หมุนเวียนในธุรกิจให้เพียงพอต่อการขายสินค้าแบบ B2B เพราะการขายแบบB2B นั้นเน้นการการในปริมาณมากแต่กำไรต่อหน่วยไม่มากเพื่อที่จะนำเงินสดมาต่อยอดในธุรกิจต่อไป แต่เมื่อเปรียบเทียบกับทีมอื่นแล้วกำไรที่ได้จากการขายปลีกต่อวันนั้นแถบจะไม่สามารถทำกำไรได้เพิ่มขึ้นเลยจาการวิเคราะห์ผมคิดว่าอาจจะมีสาเหตุมาจากการปิดwarehouse เลยทำให้เวลาสั่งสินค้าจะสั่งทีละน้อยและส่งเข้าสู่ร้านค้าปลีกเลยและจะสั่งแบบส่งสินค้าในอนาคตเข้าสู่ร้านค้าปลีกเป็นจำนวนมากต่อเมื่อดูจากการพยากรณ์ว่าความต้องการของสินค้าจะมากในข่วงไหนทำให้ต้นทุนของสินค้านั้นมากกว่ากลุ่มอื่นจนส่งผลต่อการตั้งราคาสินค้าที่แพงกว่ากลุ่มอื่น</vt:lpstr>
      <vt:lpstr>           </vt:lpstr>
      <vt:lpstr> แนวทางในการทำกำไร  ในส่วนของการทำกำไรอาจจะใช้วิธีการสั่งสินค้าให้มากขึ้นเพื่อให้ได้ส่วนลดในการสั่งซื้อเพื่อที่จะสามารถทำกำไร  การจัดการคลังสินค้าให้มีประสิทธิภาพ เพื่อที่จะคงยอดขายไว้ ผู้ประกอบการควรจัดการสินค้าในคลังให้ได้อย่างมีประสิทธิภาพ เพราะหากสินค้าขาดสต็อก มีความเป็นไปได้สูงถึง 77% ของลูกค้าที่จะเปลี่ยนไปซื้อกับคู่แข่งแทน ดังนั้นเราจำเป็นต้องรักษา 77% นี้ให้อยู่กับเรา</vt:lpstr>
      <vt:lpstr>#2 ด้านการบริหารจัดการstock จากการสังเกตุในวันซ้อมผมเห็นว่าหลังจากที่ทำการเปิดคลังสินค้าเพื่อที่จะทำการstock สินค้าไว้สำหรับการเล่น B2B แต่เนื่องจากทีมของผมเปิดพื้นที่สำหรับstock สินค้าไว้ที่ 100 ตารางเมตร ซึ่งต้องมีค่าใช้จ่ายสูงในการจ่ายค่าเช่าพื้นที่และซื้อสินค้าไว้สำหรับการเล่น B2B แต่ในทางกลับกันสินค้าที่ค้างอยู่ในคลังสินค้านั้นคิดเป็นมูลค่านั้นสูงมากแต่ทำเงินได้ช้าเนื่องจากการทำ offerนั้นโดนยกเลิกไปหลายครั้งเลยกลายเป็นเงินจมที่ไม่ก่อให้เกิดประโยชน์ ถือเป็นการใช้คลังสินค้าที่ไม่คุ้มค่าเพราะในการเล่นนั้นยังไม่ได้ย้ายสินค้าที่คงเหลืออยู่ในคลังไปใช้ประโยชน์กับร้านค้าปลีก         </vt:lpstr>
      <vt:lpstr>การบริหาร จัดการสต๊อกสินค้า อย่างมีประสิทธิภาพจากการหาข้อมูลเพิ่มเติม 1.ลดต้นทุนการเก็บสต๊อกสินค้าคงคลัง (Lower inventory costs) เพิ่มการใช้ประโยชน์ของพื้นที่ โดยการให้เช่าพื้นที่ที่มีอยู่ หรือ ลดการการขยายพื้นที่คลังสินค้า โดยใช้ เครื่องมือที่สามารถขนย้ายสินค้าในช่องแคบ การใช้ชั้นลอย หรือวิธีการเก็บสินค้าที่เหมาะสมมากขึ้น 2.การตั้งระดับปริมาณสต๊อกสินค้าเผื่อขาดให้เหมาะสม 3.การให้ซัพพลายเออร์เป็นผู้บริหารสินค้าคงคลัง (Vendor-Managed Inventory: VMI) การสร้างแรงจูงใจที่เหมาะสมให้ซัพพลายเออร์ เข้ามารับผิดชอบการบริหารสินค้าคงคลัง เนื่องจากซัพพลายเออร์สามารถทราบปริมาณสต๊อกสินค้าคงคลัง และแผนการผลิตสินค้าของฝ่ายตนเอง และสามารถทราบความ ต้องการที่แท้จริงของสินค้าพร้อมกับปริมาณสต๊อกสินค้าคงคลังของลูกค้า ส่งผลให้ต้นทุนสต๊อกสินค้าคงคลัง ลดลงทั้งฝ่ายซัพพลายเออร์และลูกค้า 4.ลดระยะเวลาในการสั่งซื้อวัตถุดิบหรือชิ้นส่วน ไม่ว่าจะเป็นระยะเวลาในการสั่งซื้อจากซัพพลายเออร์ หรือระยะเวลาในการขนส่งสินค้า หรือ ระยะเวลาในการรับสินค้า จะส่งผลให้ปริมาณความต้องการในการ เก็บสต๊อกสินค้าคงคลังลดลง นอกจากนี้การลดความไม่แน่นอนของระยะเวลาในการสั่งซื้อก็สามารถลดความต้องการ ของการเก็บสต๊อกสินค้าได้ 5.เคลื่อนย้ายสินค้าคงคลัง (Transshipment) เมื่อสินค้าคงคลังของสินค้าบางรายการ ณ คลังสินค้าแห่งหนึ่งมีมากเกินไป อย่างไรก็ตามได้มีความ ต้องการสินค้าประเภทเดียวกัน ณ คลังสินค้าอีกที่หนึ่ง ดังนั้นระบบในการเกลี่ยปริมาณสินค้าคงคลังจากที่หนึ่ง มาที่หนึ่งที่มีประสิทธิภาพ จะส่งผลดีต่อการบริหารสินค้าคงคลังได้ดี อย่างไรก็ตามต้นทุนในการเคลื่อนย้าย สินค้านี้ต้องอยู่ในระดับที่เหมาะสม 6.การจัดสินค้า Dead Stock (สินค้าที่ไม่เคลื่อนไหว) และสินค้า Slow Moving (สินค้าที่ถูกขายออกไปช้า) ซึ่งการจัดการลดกลุ่มสินค้าเหล่านี้เป็นการช่วยลดต้นทุนทั้งในคลังสินค้า (Warehousing) การจัดดำเนินการสินค้าในคลัง (Handling) การขนส่ง (Transportation) เช่น สินค้าที่ไม่เคลื่อนไหว หรือเคลื่อนไหวช้า ทำให้เปลืองพื้นที่จัดเก็บ และการดูแลสต๊อกสินค้าในคลัง  </vt:lpstr>
      <vt:lpstr>#3 utilization การใช้ประโยชน์จากเครื่องมือต่างๆในเกมยังใช้อย่างไม่ถูกต้อง เช่น การกำหนด mrp/auto schedule และการวิเคราะห์ข้อมูลที่ได้จาก bi ยังทำได้ไม่ดีต้องทำการศึกษาเพิ่มเติมเพื่อการซ้อมครั้งหน้าจะทำออกมาได้ดียิ่งขึ้น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#1 การสร้างกำไร</dc:title>
  <dc:creator>ศวิษฐ์ ศรีเบญจภานนท์</dc:creator>
  <cp:lastModifiedBy>ศวิษฐ์ ศรีเบญจภานนท์</cp:lastModifiedBy>
  <cp:revision>10</cp:revision>
  <dcterms:created xsi:type="dcterms:W3CDTF">2018-04-27T06:09:39Z</dcterms:created>
  <dcterms:modified xsi:type="dcterms:W3CDTF">2018-04-27T10:39:45Z</dcterms:modified>
</cp:coreProperties>
</file>