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5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6" r:id="rId13"/>
    <p:sldId id="272" r:id="rId14"/>
    <p:sldId id="273" r:id="rId15"/>
    <p:sldId id="274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781EA4F-27D6-468D-B92A-A0CEF0A2C3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1B94C534-5152-4138-A0E7-C74342469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F40D385-11EB-4AEE-ACFC-A17FCD19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302CF13-8521-4453-99F1-1C94B57A4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845CE64-178C-4490-B90A-A1DD9EA5F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8418DF0D-9DB5-4827-B8E8-8D624A51B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9F98BA9-1BE9-42F7-AC8A-4E3268AE34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AA1BF83-14AF-4916-ACEB-844CF7555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9DA4F68-3C2B-437D-B5AC-13F79F208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13C1D50-96D8-4971-A3BC-21306B83A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58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29F4F1F4-3036-4D15-81D7-277A4FB833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6AA2588B-1381-463E-9AB8-A172199F6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EBC74DC-AA24-4F98-BB06-A98E95956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BE36E42F-4795-4472-8310-76D7A5E8A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057F3BC-9068-4CE3-86C3-D36A5F896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87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C75BC28-3B27-45AF-9EEE-F6F6C4844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6DDB6627-B3B6-4C55-95E6-92AAE324A3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3749585-C366-4722-8335-7A4DA54CA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78D9AEA-9CD6-4920-A465-D66AB602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6E5BE2D-2C41-456A-ACA6-479A570B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57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0840497-26EA-4269-98C5-D4D4145B9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B892DF12-C8AD-41A5-8DD5-2C109E462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71F35FD-3764-42D2-988D-53EF2C423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01444325-D32F-4B21-9008-FC15210FF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16BF5E8A-7BFD-4B0C-A53B-543BD4352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74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9851FBB-3A9B-4E3F-B357-C09DE115A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3E05AA56-6C6A-48DC-8D98-E4B0F1DF2C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4F603555-0EA9-4A3F-B7C3-D4A3C862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360E8904-2F46-4CC5-86EB-B45F70300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D25E963-AECD-4CB1-B2C0-D716FE953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958A6D7-169C-40C7-A79D-09C3BC0BF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9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3E9C46D-FCD8-45AE-B24B-BEDC9F0BD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DE55FBE8-BE3D-4C31-BBB3-474FB16FC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3BE493DD-6631-4FEC-A1DE-7209B4F382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84348B91-75B1-466E-BB03-318688AF7E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9925822F-9F8B-4748-8BE9-3C0631585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1565862-4944-4E33-9130-A925AB0F5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3DFD8E6B-8177-4C86-95C0-DA1376807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0D0424E9-135E-4856-A6D5-EA4B58A7E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60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6B60D7D-08FF-4ED2-884A-94579C86C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3D82C7AD-A3D8-4D9D-A93B-1D90C01DD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930A1F47-683B-4F35-809B-498294A99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28FA12A9-48E2-4BDE-918A-9BBB4BD34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45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E0C8BF10-C6F7-4F97-84FF-60E2BFE9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A698EDF3-778A-4C73-ACD2-F0E1384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1F1093B8-015D-4805-83AA-CDC74F1D2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444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FB63F2B-69BE-46A2-B14E-FA2F0EEE3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80EBDCAA-13B0-43D9-9EB0-589A8D6B8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D78ADEC9-D788-4BC2-9784-E9559BB15A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4923DB3-7875-4826-B27D-F47726BA7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C011A370-3882-4566-BB8F-A4E8BAFD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4F689047-41BF-4974-A94A-BD359EC87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401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E668D361-31C7-460E-817F-3533152E4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AE6DBB4-3E7A-4B99-A43E-67B71FC1B1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1D81908-4625-4EF8-9F8B-9A111DD4F0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3BE1D23-8D30-40A8-97AD-1685FF0B9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2ECAB57E-F400-408F-AA4B-7C0182EB6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474ED351-D30B-4828-B886-FBC5592F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81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E3550D25-504B-4AC7-A0DA-25CF5A053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/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E34205E-C584-4EAA-AA90-40BD5F519F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9798C90-1440-45E0-AE45-B31E28B19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2DEE6-0146-47DA-887D-4001CD0488C6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0DE1D11-7B9B-4DCE-9524-1073364D9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B302160-3248-4086-A91A-1046849E48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9D6F4-766A-4BF6-9DCC-56C2E0D66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5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FD9A3024-02ED-41FC-B1CD-A37250273D62}"/>
              </a:ext>
            </a:extLst>
          </p:cNvPr>
          <p:cNvSpPr/>
          <p:nvPr/>
        </p:nvSpPr>
        <p:spPr>
          <a:xfrm>
            <a:off x="2931944" y="2828835"/>
            <a:ext cx="63281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7200" b="1" dirty="0">
                <a:ln/>
                <a:solidFill>
                  <a:schemeClr val="accent4"/>
                </a:solidFill>
                <a:cs typeface="+mj-cs"/>
              </a:rPr>
              <a:t>การบ้านครั้งที่ 3</a:t>
            </a:r>
          </a:p>
        </p:txBody>
      </p:sp>
    </p:spTree>
    <p:extLst>
      <p:ext uri="{BB962C8B-B14F-4D97-AF65-F5344CB8AC3E}">
        <p14:creationId xmlns:p14="http://schemas.microsoft.com/office/powerpoint/2010/main" val="382356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4003098" y="510705"/>
            <a:ext cx="41858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แนวทางแก้ไขปัญหา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เลือกเครื่องจักรให้เหมาะสมกับปริมาณของงาน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คำนวณหาว่าแต่ละวันจะต้องใช้สินค้าที่ผลิตเองเท่าไหร่  ให้สอดคล้องกับความต้องการ  ไม่มากและไม่น้อยจนเกินไป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จะต้องประสานงานกับส่วน</a:t>
            </a:r>
            <a:r>
              <a:rPr lang="th-TH" sz="2800" b="1" dirty="0" err="1">
                <a:ln/>
                <a:latin typeface="Courier New" panose="02070309020205020404" pitchFamily="49" charset="0"/>
              </a:rPr>
              <a:t>ต่างๆ</a:t>
            </a:r>
            <a:r>
              <a:rPr lang="th-TH" sz="2800" b="1" dirty="0">
                <a:ln/>
                <a:latin typeface="Courier New" panose="02070309020205020404" pitchFamily="49" charset="0"/>
              </a:rPr>
              <a:t> เช่น </a:t>
            </a:r>
            <a:r>
              <a:rPr lang="en-US" sz="2800" b="1" dirty="0">
                <a:ln/>
                <a:latin typeface="Courier New" panose="02070309020205020404" pitchFamily="49" charset="0"/>
              </a:rPr>
              <a:t>B2B Retail </a:t>
            </a:r>
            <a:r>
              <a:rPr lang="th-TH" sz="2800" b="1" dirty="0">
                <a:ln/>
                <a:latin typeface="Courier New" panose="02070309020205020404" pitchFamily="49" charset="0"/>
              </a:rPr>
              <a:t>เพื่อให้การผลิตสอดคล้องกัน</a:t>
            </a:r>
          </a:p>
          <a:p>
            <a:endParaRPr lang="th-TH" sz="2800" b="1" dirty="0">
              <a:ln/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5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3460234" y="432246"/>
            <a:ext cx="52715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เมื่อลด </a:t>
            </a:r>
            <a:r>
              <a:rPr lang="en-US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waste</a:t>
            </a:r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 ลง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สิ้นค้ามีพอดี  ไม่มากและไม่น้อยจนเกินไป  ต่อความต้องการ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ใช้ทรัพยากรที่มีอย่างจำกัดได้คุ้มค่าที่สุด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ลดค่าใช้จ่ายในการผลิต  และค่าปรับจากการเช่าพื้นที่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ลดต้นทุนของสินค้าลงได้อีก</a:t>
            </a:r>
          </a:p>
          <a:p>
            <a:endParaRPr lang="th-TH" sz="2800" b="1" dirty="0">
              <a:ln/>
              <a:solidFill>
                <a:schemeClr val="accent6">
                  <a:lumMod val="50000"/>
                </a:schemeClr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1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1484811" y="2644170"/>
            <a:ext cx="92223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Waiting lost</a:t>
            </a:r>
            <a:endParaRPr lang="th-TH" sz="25600" b="1" dirty="0">
              <a:ln/>
              <a:solidFill>
                <a:srgbClr val="FF0000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28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A015EFA-2281-42CD-8676-FE7E1C695140}"/>
              </a:ext>
            </a:extLst>
          </p:cNvPr>
          <p:cNvSpPr/>
          <p:nvPr/>
        </p:nvSpPr>
        <p:spPr>
          <a:xfrm>
            <a:off x="188743" y="2110378"/>
            <a:ext cx="1182908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thaiDist"/>
            <a:r>
              <a:rPr lang="th-TH" sz="2800" b="1" dirty="0">
                <a:ln/>
                <a:solidFill>
                  <a:schemeClr val="tx1">
                    <a:lumMod val="95000"/>
                    <a:lumOff val="5000"/>
                  </a:schemeClr>
                </a:solidFill>
              </a:rPr>
              <a:t>3.	</a:t>
            </a:r>
            <a:r>
              <a:rPr lang="en-US" sz="2800" b="1" dirty="0">
                <a:ln/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th-TH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การรอคอยเกิดจากการที่เครื่องจักร หรือพนักงานหยุดการทำงานเพราะต้องรอคอยบางปัจจัยที่จำเป็นต่อการผลิตเช่น การรอวัตถุดิบ การรอคอยเนื่องจากเครื่องจักรขัดข้อง การรอคอยเนื่องจากกระบวนการผลิตไม่สมดุล การรอคอยเนื่องจากการเปลี่ยนรุ่นการผลิต เป็นต้น</a:t>
            </a:r>
            <a:r>
              <a:rPr lang="en-US" sz="2800" b="1" dirty="0">
                <a:ln/>
                <a:solidFill>
                  <a:schemeClr val="tx1">
                    <a:lumMod val="95000"/>
                    <a:lumOff val="5000"/>
                  </a:schemeClr>
                </a:solidFill>
              </a:rPr>
              <a:t>”</a:t>
            </a:r>
            <a:endParaRPr lang="th-TH" sz="2800" b="1" dirty="0">
              <a:ln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438448" y="1211441"/>
            <a:ext cx="41858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Waiting lost</a:t>
            </a:r>
            <a:endParaRPr lang="th-TH" sz="9600" b="1" dirty="0">
              <a:ln/>
              <a:solidFill>
                <a:srgbClr val="FF0000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95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4003098" y="510705"/>
            <a:ext cx="41858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แนวทางแก้ไขปัญหา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ทำแบบบันทึก  หรือตารางการสั่งสินค้า  หรือวัตถุดิบที่ใช้ในการผลิต  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บำรุงรักษาเครื่องจักรให้ดี  เพื่อให้ระบบการผลิตเป็นไปอย่างต่อเนื่อง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ตรวจสอบการทำงานของเครื่องจักรอยู่เป็นประจำ</a:t>
            </a:r>
          </a:p>
        </p:txBody>
      </p:sp>
    </p:spTree>
    <p:extLst>
      <p:ext uri="{BB962C8B-B14F-4D97-AF65-F5344CB8AC3E}">
        <p14:creationId xmlns:p14="http://schemas.microsoft.com/office/powerpoint/2010/main" val="35817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3460234" y="432246"/>
            <a:ext cx="52715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เมื่อลด </a:t>
            </a:r>
            <a:r>
              <a:rPr lang="en-US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waste</a:t>
            </a:r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 ลง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ระบบการผลิตเป็นไปอย่างต่อเนื่อง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เครื่องจักรมีประสิทธิภาพเพิ่มมากขึ้น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การรอคอยจากการผลิต  หรือกระบวนการ</a:t>
            </a:r>
            <a:r>
              <a:rPr lang="th-TH" sz="2800" b="1" dirty="0" err="1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ต่างๆ</a:t>
            </a: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ไม่ล่าช้า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ผลิตและส่งสินค้าได้ตามเวลาที่กำหนด</a:t>
            </a:r>
          </a:p>
          <a:p>
            <a:pPr marL="514350" indent="-514350">
              <a:buFont typeface="+mj-lt"/>
              <a:buAutoNum type="arabicPeriod"/>
            </a:pPr>
            <a:endParaRPr lang="th-TH" sz="2800" b="1" dirty="0">
              <a:ln/>
              <a:solidFill>
                <a:schemeClr val="accent6">
                  <a:lumMod val="50000"/>
                </a:schemeClr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1484811" y="1172530"/>
            <a:ext cx="922237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000" b="1" dirty="0">
                <a:ln/>
                <a:solidFill>
                  <a:srgbClr val="FF0000"/>
                </a:solidFill>
                <a:latin typeface="Courier New" panose="02070309020205020404" pitchFamily="49" charset="0"/>
                <a:cs typeface="+mj-cs"/>
              </a:rPr>
              <a:t>Present </a:t>
            </a:r>
          </a:p>
          <a:p>
            <a:pPr algn="ctr"/>
            <a:r>
              <a:rPr lang="en-US" sz="8000" b="1" dirty="0">
                <a:ln/>
                <a:solidFill>
                  <a:srgbClr val="FF0000"/>
                </a:solidFill>
                <a:latin typeface="Courier New" panose="02070309020205020404" pitchFamily="49" charset="0"/>
                <a:cs typeface="+mj-cs"/>
              </a:rPr>
              <a:t>By</a:t>
            </a:r>
          </a:p>
          <a:p>
            <a:pPr algn="ctr"/>
            <a:r>
              <a:rPr lang="en-US" sz="8000" b="1" u="sng" dirty="0">
                <a:ln/>
                <a:solidFill>
                  <a:srgbClr val="00B050"/>
                </a:solidFill>
                <a:latin typeface="Courier New" panose="02070309020205020404" pitchFamily="49" charset="0"/>
                <a:cs typeface="+mj-cs"/>
              </a:rPr>
              <a:t>G Fight</a:t>
            </a:r>
            <a:endParaRPr lang="th-TH" sz="8000" b="1" u="sng" dirty="0">
              <a:ln/>
              <a:solidFill>
                <a:srgbClr val="00B050"/>
              </a:solidFill>
              <a:latin typeface="Courier New" panose="02070309020205020404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891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A789349C-7867-4CE1-B82D-7A367EB2A954}"/>
              </a:ext>
            </a:extLst>
          </p:cNvPr>
          <p:cNvSpPr/>
          <p:nvPr/>
        </p:nvSpPr>
        <p:spPr>
          <a:xfrm>
            <a:off x="2049446" y="830218"/>
            <a:ext cx="80931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7200" b="1" u="sng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  <a:cs typeface="+mj-cs"/>
              </a:rPr>
              <a:t>ลด</a:t>
            </a:r>
            <a:r>
              <a:rPr lang="th-TH" sz="7200" b="1" dirty="0">
                <a:ln/>
                <a:solidFill>
                  <a:schemeClr val="accent4"/>
                </a:solidFill>
                <a:latin typeface="Bahnschrift Light" panose="020B0502040204020203" pitchFamily="34" charset="0"/>
                <a:cs typeface="+mj-cs"/>
              </a:rPr>
              <a:t> </a:t>
            </a:r>
            <a:r>
              <a:rPr lang="en-US" sz="7200" b="1" dirty="0">
                <a:ln/>
                <a:solidFill>
                  <a:schemeClr val="accent4"/>
                </a:solidFill>
                <a:latin typeface="Bahnschrift Light" panose="020B0502040204020203" pitchFamily="34" charset="0"/>
                <a:cs typeface="+mj-cs"/>
              </a:rPr>
              <a:t>Waste of</a:t>
            </a:r>
            <a:r>
              <a:rPr lang="th-TH" sz="7200" b="1" dirty="0">
                <a:ln/>
                <a:solidFill>
                  <a:schemeClr val="accent4"/>
                </a:solidFill>
                <a:latin typeface="Bahnschrift Light" panose="020B0502040204020203" pitchFamily="34" charset="0"/>
                <a:cs typeface="+mj-cs"/>
              </a:rPr>
              <a:t> </a:t>
            </a:r>
            <a:r>
              <a:rPr lang="en-US" sz="7200" b="1" dirty="0">
                <a:ln/>
                <a:solidFill>
                  <a:schemeClr val="accent4"/>
                </a:solidFill>
                <a:latin typeface="Bahnschrift Light" panose="020B0502040204020203" pitchFamily="34" charset="0"/>
                <a:cs typeface="+mj-cs"/>
              </a:rPr>
              <a:t>Lean </a:t>
            </a:r>
            <a:endParaRPr lang="th-TH" sz="7200" b="1" dirty="0">
              <a:ln/>
              <a:solidFill>
                <a:schemeClr val="accent4"/>
              </a:solidFill>
              <a:latin typeface="Bahnschrift Light" panose="020B0502040204020203" pitchFamily="34" charset="0"/>
              <a:cs typeface="+mj-cs"/>
            </a:endParaRPr>
          </a:p>
        </p:txBody>
      </p:sp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6247F126-C6D7-4F5B-B874-C9F1DFB12D60}"/>
              </a:ext>
            </a:extLst>
          </p:cNvPr>
          <p:cNvSpPr/>
          <p:nvPr/>
        </p:nvSpPr>
        <p:spPr>
          <a:xfrm>
            <a:off x="2049445" y="3007361"/>
            <a:ext cx="80931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7200" b="1" u="sng" dirty="0">
                <a:ln/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เพิ่ม</a:t>
            </a:r>
            <a:r>
              <a:rPr lang="en-US" sz="7200" b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7200" b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อะไร</a:t>
            </a:r>
            <a:r>
              <a:rPr lang="en-US" sz="7200" b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?</a:t>
            </a:r>
            <a:endParaRPr lang="th-TH" sz="7200" b="1" dirty="0">
              <a:ln/>
              <a:solidFill>
                <a:srgbClr val="00B0F0"/>
              </a:solidFill>
              <a:cs typeface="+mj-cs"/>
            </a:endParaRPr>
          </a:p>
        </p:txBody>
      </p:sp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0E6FE22C-0F9D-4442-8FF6-AA3716ABED34}"/>
              </a:ext>
            </a:extLst>
          </p:cNvPr>
          <p:cNvSpPr/>
          <p:nvPr/>
        </p:nvSpPr>
        <p:spPr>
          <a:xfrm>
            <a:off x="2049445" y="2030547"/>
            <a:ext cx="80931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7200" b="1" dirty="0">
                <a:ln/>
                <a:solidFill>
                  <a:schemeClr val="accent2"/>
                </a:solidFill>
                <a:cs typeface="+mj-cs"/>
              </a:rPr>
              <a:t>แล้ว</a:t>
            </a:r>
          </a:p>
        </p:txBody>
      </p:sp>
    </p:spTree>
    <p:extLst>
      <p:ext uri="{BB962C8B-B14F-4D97-AF65-F5344CB8AC3E}">
        <p14:creationId xmlns:p14="http://schemas.microsoft.com/office/powerpoint/2010/main" val="362661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A789349C-7867-4CE1-B82D-7A367EB2A954}"/>
              </a:ext>
            </a:extLst>
          </p:cNvPr>
          <p:cNvSpPr/>
          <p:nvPr/>
        </p:nvSpPr>
        <p:spPr>
          <a:xfrm>
            <a:off x="2049444" y="137108"/>
            <a:ext cx="80931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accent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8 Waste</a:t>
            </a:r>
            <a:endParaRPr lang="th-TH" sz="5400" b="1" dirty="0">
              <a:ln/>
              <a:solidFill>
                <a:schemeClr val="accent4"/>
              </a:solidFill>
              <a:latin typeface="Courier New" panose="02070309020205020404" pitchFamily="49" charset="0"/>
              <a:cs typeface="+mj-cs"/>
            </a:endParaRPr>
          </a:p>
        </p:txBody>
      </p:sp>
      <p:pic>
        <p:nvPicPr>
          <p:cNvPr id="15" name="รูปภาพ 14">
            <a:extLst>
              <a:ext uri="{FF2B5EF4-FFF2-40B4-BE49-F238E27FC236}">
                <a16:creationId xmlns:a16="http://schemas.microsoft.com/office/drawing/2014/main" id="{F41EE09F-BA86-4910-BCB2-BB7326656B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7" t="11143" r="1499"/>
          <a:stretch/>
        </p:blipFill>
        <p:spPr>
          <a:xfrm>
            <a:off x="2710538" y="1030665"/>
            <a:ext cx="6770917" cy="4796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906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1484811" y="2413502"/>
            <a:ext cx="92223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Inventory</a:t>
            </a:r>
            <a:endParaRPr lang="th-TH" sz="13800" b="1" dirty="0">
              <a:ln/>
              <a:solidFill>
                <a:srgbClr val="FF0000"/>
              </a:solidFill>
              <a:latin typeface="Courier New" panose="02070309020205020404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6281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59B27CAE-B35E-4FE7-8589-858A9F4FBB4B}"/>
              </a:ext>
            </a:extLst>
          </p:cNvPr>
          <p:cNvSpPr/>
          <p:nvPr/>
        </p:nvSpPr>
        <p:spPr>
          <a:xfrm>
            <a:off x="2931944" y="312505"/>
            <a:ext cx="63281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accent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Activity in game</a:t>
            </a:r>
            <a:endParaRPr lang="th-TH" sz="3600" b="1" dirty="0">
              <a:ln/>
              <a:solidFill>
                <a:schemeClr val="accent4"/>
              </a:solidFill>
              <a:latin typeface="Courier New" panose="02070309020205020404" pitchFamily="49" charset="0"/>
              <a:cs typeface="+mj-cs"/>
            </a:endParaRP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A015EFA-2281-42CD-8676-FE7E1C695140}"/>
              </a:ext>
            </a:extLst>
          </p:cNvPr>
          <p:cNvSpPr/>
          <p:nvPr/>
        </p:nvSpPr>
        <p:spPr>
          <a:xfrm>
            <a:off x="188743" y="2110378"/>
            <a:ext cx="1182908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thaiDist"/>
            <a:r>
              <a:rPr lang="th-TH" sz="2400" b="1" dirty="0">
                <a:ln/>
              </a:rPr>
              <a:t>1.	</a:t>
            </a:r>
            <a:r>
              <a:rPr lang="en-US" sz="2400" b="1" dirty="0">
                <a:ln/>
              </a:rPr>
              <a:t>“</a:t>
            </a:r>
            <a:r>
              <a:rPr lang="th-TH" sz="2400" b="1" dirty="0">
                <a:ln/>
              </a:rPr>
              <a:t>ในการเล่นเกมครั้งก่อนจะพบปัญหากับของเกินมากใน </a:t>
            </a:r>
            <a:r>
              <a:rPr lang="en-US" sz="2400" b="1" dirty="0">
                <a:ln/>
              </a:rPr>
              <a:t>Retail </a:t>
            </a:r>
            <a:r>
              <a:rPr lang="th-TH" sz="2400" b="1" dirty="0">
                <a:ln/>
              </a:rPr>
              <a:t>มีของจำนวนมากและยังทำให้พื้นที่ไม่เพียงพอ  </a:t>
            </a:r>
          </a:p>
          <a:p>
            <a:pPr algn="thaiDist"/>
            <a:r>
              <a:rPr lang="th-TH" sz="2400" b="1" dirty="0">
                <a:ln/>
              </a:rPr>
              <a:t>ทำให้เกิดการเสียค่าปรับเป็นจำนวนมาก  แล้วยังทำให้ใช้เวลานานกว่าของจะหมด  </a:t>
            </a:r>
            <a:r>
              <a:rPr lang="en-US" sz="2400" b="1" dirty="0">
                <a:ln/>
              </a:rPr>
              <a:t>”</a:t>
            </a:r>
            <a:endParaRPr lang="th-TH" sz="2000" b="1" dirty="0">
              <a:ln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595202" y="1195331"/>
            <a:ext cx="23367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u="sng" dirty="0">
                <a:solidFill>
                  <a:srgbClr val="FF0000"/>
                </a:solidFill>
              </a:rPr>
              <a:t>Inventory</a:t>
            </a:r>
            <a:endParaRPr lang="th-TH" sz="3600" b="1" u="sng" dirty="0">
              <a:ln/>
              <a:solidFill>
                <a:srgbClr val="FF0000"/>
              </a:solidFill>
              <a:latin typeface="Courier New" panose="02070309020205020404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1079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4003098" y="510705"/>
            <a:ext cx="41858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แนวทางแก้ไขปัญหา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คำนวณความต้องการซื้อไว้ล่วงหน้า (</a:t>
            </a:r>
            <a:r>
              <a:rPr lang="en-US" sz="2800" b="1" dirty="0">
                <a:ln/>
                <a:latin typeface="Courier New" panose="02070309020205020404" pitchFamily="49" charset="0"/>
              </a:rPr>
              <a:t>units sold</a:t>
            </a:r>
            <a:r>
              <a:rPr lang="th-TH" sz="2800" b="1" dirty="0">
                <a:ln/>
                <a:latin typeface="Courier New" panose="02070309020205020404" pitchFamily="49" charset="0"/>
              </a:rPr>
              <a:t>)  ว่าควรสั่งสินค้าปริมาณเท่าไหร่  และสั่งเมื่อใด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ทำการบันทึก  หรือตรวจสอบการสั่งซื้อหรือ  การย้ายสิ้นค้าอยู่เป็นประจำ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latin typeface="Courier New" panose="02070309020205020404" pitchFamily="49" charset="0"/>
              </a:rPr>
              <a:t>ทำตารางไว้สำหรับวันเวลาที่เราจะใช้วางแผนในการสั่งสิ้นค้า</a:t>
            </a:r>
          </a:p>
          <a:p>
            <a:pPr marL="514350" indent="-514350">
              <a:buFont typeface="+mj-lt"/>
              <a:buAutoNum type="arabicPeriod"/>
            </a:pPr>
            <a:endParaRPr lang="th-TH" sz="2800" b="1" dirty="0">
              <a:ln/>
              <a:latin typeface="Courier New" panose="02070309020205020404" pitchFamily="49" charset="0"/>
            </a:endParaRPr>
          </a:p>
          <a:p>
            <a:pPr marL="514350" indent="-514350">
              <a:buFont typeface="+mj-lt"/>
              <a:buAutoNum type="arabicPeriod"/>
            </a:pPr>
            <a:endParaRPr lang="th-TH" sz="2800" b="1" dirty="0">
              <a:ln/>
              <a:latin typeface="Courier New" panose="02070309020205020404" pitchFamily="49" charset="0"/>
            </a:endParaRPr>
          </a:p>
          <a:p>
            <a:endParaRPr lang="th-TH" sz="2800" b="1" dirty="0">
              <a:ln/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7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8" name="สี่เหลี่ยมผืนผ้า 7">
            <a:extLst>
              <a:ext uri="{FF2B5EF4-FFF2-40B4-BE49-F238E27FC236}">
                <a16:creationId xmlns:a16="http://schemas.microsoft.com/office/drawing/2014/main" id="{BDE4BA79-1CD4-4CFC-8FC8-763145BE8D45}"/>
              </a:ext>
            </a:extLst>
          </p:cNvPr>
          <p:cNvSpPr/>
          <p:nvPr/>
        </p:nvSpPr>
        <p:spPr>
          <a:xfrm>
            <a:off x="3460234" y="432246"/>
            <a:ext cx="52715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เมื่อลด </a:t>
            </a:r>
            <a:r>
              <a:rPr lang="en-US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waste</a:t>
            </a:r>
            <a:r>
              <a:rPr lang="th-TH" sz="4400" b="1" dirty="0">
                <a:ln/>
                <a:solidFill>
                  <a:srgbClr val="FF0000"/>
                </a:solidFill>
                <a:latin typeface="Courier New" panose="02070309020205020404" pitchFamily="49" charset="0"/>
              </a:rPr>
              <a:t> ลง</a:t>
            </a:r>
          </a:p>
        </p:txBody>
      </p:sp>
      <p:sp>
        <p:nvSpPr>
          <p:cNvPr id="15" name="สี่เหลี่ยมผืนผ้า 14">
            <a:extLst>
              <a:ext uri="{FF2B5EF4-FFF2-40B4-BE49-F238E27FC236}">
                <a16:creationId xmlns:a16="http://schemas.microsoft.com/office/drawing/2014/main" id="{D1267F72-6AD4-4566-B0C8-0BA2E985AD2C}"/>
              </a:ext>
            </a:extLst>
          </p:cNvPr>
          <p:cNvSpPr/>
          <p:nvPr/>
        </p:nvSpPr>
        <p:spPr>
          <a:xfrm>
            <a:off x="746091" y="1813168"/>
            <a:ext cx="1035733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ทำให้เราบริหารจำนวนสินค้าที่อยู่ใน </a:t>
            </a:r>
            <a:r>
              <a:rPr lang="en-US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Retail </a:t>
            </a: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ได้ง่ายขึ้น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ประหยัดเรื่องค่าเช่าที่  จากการเสียค่าปรับลงได้มาก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n/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</a:rPr>
              <a:t>ควบคุมการสั่งซื้อสินค้าได้ง่ายขึ้น</a:t>
            </a:r>
          </a:p>
          <a:p>
            <a:pPr marL="514350" indent="-514350">
              <a:buFont typeface="+mj-lt"/>
              <a:buAutoNum type="arabicPeriod"/>
            </a:pPr>
            <a:endParaRPr lang="th-TH" sz="2800" b="1" dirty="0">
              <a:ln/>
              <a:solidFill>
                <a:schemeClr val="accent6">
                  <a:lumMod val="50000"/>
                </a:schemeClr>
              </a:solidFill>
              <a:latin typeface="Courier New" panose="02070309020205020404" pitchFamily="49" charset="0"/>
            </a:endParaRPr>
          </a:p>
          <a:p>
            <a:endParaRPr lang="th-TH" sz="2800" b="1" dirty="0">
              <a:ln/>
              <a:solidFill>
                <a:schemeClr val="accent6">
                  <a:lumMod val="50000"/>
                </a:schemeClr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60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1484811" y="2413502"/>
            <a:ext cx="92223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Over production</a:t>
            </a:r>
            <a:endParaRPr lang="th-TH" sz="13800" b="1" dirty="0">
              <a:ln/>
              <a:solidFill>
                <a:srgbClr val="FF0000"/>
              </a:solidFill>
              <a:latin typeface="Courier New" panose="02070309020205020404" pitchFamily="49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476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>
            <a:extLst>
              <a:ext uri="{FF2B5EF4-FFF2-40B4-BE49-F238E27FC236}">
                <a16:creationId xmlns:a16="http://schemas.microsoft.com/office/drawing/2014/main" id="{1879C423-783C-4352-ACDB-DB781AF02545}"/>
              </a:ext>
            </a:extLst>
          </p:cNvPr>
          <p:cNvSpPr/>
          <p:nvPr/>
        </p:nvSpPr>
        <p:spPr>
          <a:xfrm>
            <a:off x="0" y="6327780"/>
            <a:ext cx="12192000" cy="97974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3" name="สี่เหลี่ยมผืนผ้า 12">
            <a:extLst>
              <a:ext uri="{FF2B5EF4-FFF2-40B4-BE49-F238E27FC236}">
                <a16:creationId xmlns:a16="http://schemas.microsoft.com/office/drawing/2014/main" id="{2589B5B6-2636-429B-B96E-F7DE8EF62679}"/>
              </a:ext>
            </a:extLst>
          </p:cNvPr>
          <p:cNvSpPr/>
          <p:nvPr/>
        </p:nvSpPr>
        <p:spPr>
          <a:xfrm>
            <a:off x="0" y="6124355"/>
            <a:ext cx="12192000" cy="9797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B959F165-54E6-4E21-BC31-1B31549D0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49" y="5586924"/>
            <a:ext cx="1097280" cy="1172835"/>
          </a:xfrm>
          <a:prstGeom prst="rect">
            <a:avLst/>
          </a:prstGeom>
        </p:spPr>
      </p:pic>
      <p:sp>
        <p:nvSpPr>
          <p:cNvPr id="9" name="สี่เหลี่ยมผืนผ้า 8">
            <a:extLst>
              <a:ext uri="{FF2B5EF4-FFF2-40B4-BE49-F238E27FC236}">
                <a16:creationId xmlns:a16="http://schemas.microsoft.com/office/drawing/2014/main" id="{59B27CAE-B35E-4FE7-8589-858A9F4FBB4B}"/>
              </a:ext>
            </a:extLst>
          </p:cNvPr>
          <p:cNvSpPr/>
          <p:nvPr/>
        </p:nvSpPr>
        <p:spPr>
          <a:xfrm>
            <a:off x="2931944" y="312505"/>
            <a:ext cx="63281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>
                <a:ln/>
                <a:solidFill>
                  <a:schemeClr val="accent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Activity in game</a:t>
            </a:r>
            <a:endParaRPr lang="th-TH" sz="3600" b="1" dirty="0">
              <a:ln/>
              <a:solidFill>
                <a:schemeClr val="accent4"/>
              </a:solidFill>
              <a:latin typeface="Courier New" panose="02070309020205020404" pitchFamily="49" charset="0"/>
              <a:cs typeface="+mj-cs"/>
            </a:endParaRPr>
          </a:p>
        </p:txBody>
      </p:sp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2A015EFA-2281-42CD-8676-FE7E1C695140}"/>
              </a:ext>
            </a:extLst>
          </p:cNvPr>
          <p:cNvSpPr/>
          <p:nvPr/>
        </p:nvSpPr>
        <p:spPr>
          <a:xfrm>
            <a:off x="188743" y="2110378"/>
            <a:ext cx="118290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457200" indent="-457200" algn="thaiDist">
              <a:buAutoNum type="arabicPeriod" startAt="2"/>
            </a:pPr>
            <a:r>
              <a:rPr lang="en-US" sz="2400" b="1" dirty="0">
                <a:ln/>
              </a:rPr>
              <a:t>“</a:t>
            </a:r>
            <a:r>
              <a:rPr lang="th-TH" sz="2400" b="1" dirty="0">
                <a:ln/>
              </a:rPr>
              <a:t>ในการเล่นเกมครั้งก่อนจะพบปัญหาเครื่องจักรผลิตมากเกินไป  เป็นเหตุมาจากใช้เครื่องจักรจำนวน</a:t>
            </a:r>
            <a:r>
              <a:rPr lang="en-US" sz="2400" b="1" dirty="0">
                <a:ln/>
              </a:rPr>
              <a:t> 2 </a:t>
            </a:r>
            <a:r>
              <a:rPr lang="th-TH" sz="2400" b="1" dirty="0">
                <a:ln/>
              </a:rPr>
              <a:t>เครื่อง</a:t>
            </a:r>
          </a:p>
          <a:p>
            <a:pPr algn="thaiDist"/>
            <a:r>
              <a:rPr lang="th-TH" sz="2400" b="1" dirty="0">
                <a:ln/>
              </a:rPr>
              <a:t>แล้วทำให้สินค้าที่ผลิตเองมีมากกว่าความต้องการของตลาด  ทำให้สินค้าที่รวมที่ </a:t>
            </a:r>
            <a:r>
              <a:rPr lang="en-US" sz="2400" b="1" dirty="0">
                <a:ln/>
              </a:rPr>
              <a:t>ware house </a:t>
            </a:r>
            <a:r>
              <a:rPr lang="th-TH" sz="2400" b="1" dirty="0">
                <a:ln/>
              </a:rPr>
              <a:t>มากเกินไป  </a:t>
            </a:r>
          </a:p>
          <a:p>
            <a:pPr algn="thaiDist"/>
            <a:r>
              <a:rPr lang="th-TH" sz="2400" b="1" dirty="0">
                <a:ln/>
              </a:rPr>
              <a:t>และระบายของออกไปไม่ได้  เป็นเหตุให้ต้องเพิ่มพื้นที่ในการเช่าที่เพิ่มมากขึ้น  ส่งผลต่อหลายส่วน   </a:t>
            </a:r>
            <a:r>
              <a:rPr lang="en-US" sz="2400" b="1" dirty="0">
                <a:ln/>
              </a:rPr>
              <a:t>”</a:t>
            </a:r>
            <a:endParaRPr lang="th-TH" sz="2000" b="1" dirty="0">
              <a:ln/>
            </a:endParaRPr>
          </a:p>
        </p:txBody>
      </p:sp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C82E41D8-2020-4162-920D-7FB5BCC4B01B}"/>
              </a:ext>
            </a:extLst>
          </p:cNvPr>
          <p:cNvSpPr/>
          <p:nvPr/>
        </p:nvSpPr>
        <p:spPr>
          <a:xfrm>
            <a:off x="438448" y="1211441"/>
            <a:ext cx="41858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u="sng" dirty="0">
                <a:solidFill>
                  <a:srgbClr val="FF0000"/>
                </a:solidFill>
              </a:rPr>
              <a:t>Over</a:t>
            </a:r>
            <a:r>
              <a:rPr lang="th-TH" sz="3600" b="1" u="sng" dirty="0">
                <a:solidFill>
                  <a:srgbClr val="FF0000"/>
                </a:solidFill>
              </a:rPr>
              <a:t> </a:t>
            </a:r>
            <a:r>
              <a:rPr lang="en-US" sz="3600" b="1" u="sng" dirty="0">
                <a:solidFill>
                  <a:srgbClr val="FF0000"/>
                </a:solidFill>
              </a:rPr>
              <a:t>production</a:t>
            </a:r>
            <a:endParaRPr lang="th-TH" sz="9600" b="1" u="sng" dirty="0">
              <a:ln/>
              <a:solidFill>
                <a:srgbClr val="FF0000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2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</TotalTime>
  <Words>359</Words>
  <Application>Microsoft Office PowerPoint</Application>
  <PresentationFormat>แบบจอกว้าง</PresentationFormat>
  <Paragraphs>49</Paragraphs>
  <Slides>16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16</vt:i4>
      </vt:variant>
    </vt:vector>
  </HeadingPairs>
  <TitlesOfParts>
    <vt:vector size="24" baseType="lpstr">
      <vt:lpstr>Angsana New</vt:lpstr>
      <vt:lpstr>Arial</vt:lpstr>
      <vt:lpstr>Bahnschrift Light</vt:lpstr>
      <vt:lpstr>Calibri</vt:lpstr>
      <vt:lpstr>Calibri Light</vt:lpstr>
      <vt:lpstr>Cordia New</vt:lpstr>
      <vt:lpstr>Courier New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Phanupong</dc:creator>
  <cp:lastModifiedBy>Phanupong</cp:lastModifiedBy>
  <cp:revision>50</cp:revision>
  <dcterms:created xsi:type="dcterms:W3CDTF">2018-05-13T14:30:30Z</dcterms:created>
  <dcterms:modified xsi:type="dcterms:W3CDTF">2018-06-13T13:47:10Z</dcterms:modified>
</cp:coreProperties>
</file>