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8" r:id="rId4"/>
    <p:sldId id="262" r:id="rId5"/>
    <p:sldId id="261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08146-2BEF-4CE8-A819-8B3A6B2B7E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F55952-348D-4567-A619-2363490DC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013F6-D0C1-4597-A5F2-F99023CD4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612FD-3E7A-418C-93EE-413E4CB46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B418ED-9829-4DFA-9EC0-568AF59F9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807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F9071-69E1-4921-883A-9F057074E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EE2033-3705-43C7-B9A6-9B598F91B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57E5B-0B38-4ABA-ACB7-8105EC78B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82E25-9929-4A59-8C29-552E3B8E5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E7E9F-5CFE-41C4-8109-6795BB68A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59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218405-72D0-4C4B-B699-F38F8D914A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87D102-3317-4788-A44C-AFFF8BDD0D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1F6A9-41FE-4E4A-BC43-53D72B126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AF926-63AE-47F1-ACD0-9528B6662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1E8FE-C2CD-4F91-957F-E339FF9F1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820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D786E-D133-46BC-B761-5A96109F3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0B250-37FD-4DC6-8A36-08E3C0775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FC3A0-14D5-4407-BAB3-3BF27E029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45C8D-DB76-4860-B805-2CE42E556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3F430-C534-49C8-92CC-61DFAE1C9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2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E0B43-63C3-466B-AA37-9EE569C7B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7A3E5-433A-4B9E-8FB8-D5B3D7FE5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F615F-47DD-49BC-9CFC-2F756DD4E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47583-5243-4579-8FDB-A345EB89E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348948-3443-4C85-B0E5-DA25869F4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1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5F448-F715-4774-AE31-3E26D5C88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24A63-6479-40C9-9846-E0A88442E2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FB49C-BEB8-4112-9E8E-5FA663060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748D93-5352-4EFD-96D5-1683D2CA9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CD9FC9-ED76-4270-8F5B-A97A8A6E5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0E2629-F6CA-481F-8711-B6A9655F3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031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A6ED0-9105-4319-AA7C-7848455FC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E2996-D766-4E48-A040-2F6D647B8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4D9926-7808-4FDF-AEF6-784CC3A491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41A810-2699-418B-A2E5-90571DC424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009E58-02D9-416A-A506-4A8B2658DC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437A99-7736-4D1E-9B86-2DBD8DB83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B8B985-AB4D-48DD-97B9-821DA6024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C6AA2B-E3A4-403D-848F-513A7358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7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0563D-27D3-42D7-95C6-14F174F3A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EFB832-C7D3-48AE-BC0C-429834A6C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F7A680-FBE5-4C8D-AAD1-0A6398DE1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578B2-391A-43AA-BAD9-A1C451333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226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7A18F3-4D77-4634-B701-2F7E80EEB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B4EB29-2732-4228-ADDA-E47175986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997E-35AC-4B4B-B095-9E2E92024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18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B6A63-8E38-4E15-B909-979D0C7A4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187D5-3327-4C35-9D7E-76206FA48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CAE119-C922-4F41-9E17-AD82F16BD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E89C78-2A46-4AC8-B5AB-6EC6DBDEC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6575F5-27F6-496D-B87F-C8F30CE11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E47992-60FD-470B-B14F-FE96D4BF0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A4E6B-3F77-47FC-9D8D-ADC4C2350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0844D3-AB29-4E8B-B9BC-31A70CE1DE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810F2C-E665-47C1-94DB-39266E99D4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EBE66-AD26-4E0B-A7EB-6EF8F8A9E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6079D3-1EAB-4E4F-9AE9-9E6D576EA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B1C23-964A-4C3C-B033-7F1828713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27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9A1945-0EFB-405E-94D7-B61608A9D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C45522-21BE-422E-974E-A336BC0B5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433DD-898F-4BFA-B83B-CB003A3AE2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7E146-0B14-410C-9C34-7A072DC39DA0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07B951-A7A7-4C96-9887-A13EA1D5F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A75BB-858F-48C7-9C79-0FF534C9DB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E6C88-F140-45B4-A320-0CE8E12308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20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62036-54AE-445D-8081-7C66CA554C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1646" y="492368"/>
            <a:ext cx="10506808" cy="3109669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b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en-US" sz="10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TEAM </a:t>
            </a:r>
            <a:br>
              <a:rPr lang="en-US" sz="10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en-US" sz="10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WHATEVER</a:t>
            </a:r>
            <a:br>
              <a:rPr lang="th-TH" sz="10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(TNI)</a:t>
            </a:r>
            <a:endParaRPr 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8E4A7-523A-494B-9039-B322A57DD6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646" y="3602038"/>
            <a:ext cx="10506808" cy="1655762"/>
          </a:xfrm>
        </p:spPr>
        <p:txBody>
          <a:bodyPr/>
          <a:lstStyle/>
          <a:p>
            <a:endParaRPr lang="en-US" dirty="0"/>
          </a:p>
          <a:p>
            <a:r>
              <a:rPr lang="en-US" sz="3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TOPIC : LEAN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B053CD4-01D5-413B-B7B4-A36C77657202}"/>
              </a:ext>
            </a:extLst>
          </p:cNvPr>
          <p:cNvCxnSpPr/>
          <p:nvPr/>
        </p:nvCxnSpPr>
        <p:spPr>
          <a:xfrm>
            <a:off x="1671782" y="3814618"/>
            <a:ext cx="885767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300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FFBC7C5-F761-4AD0-B4A3-65F8AA18D272}"/>
              </a:ext>
            </a:extLst>
          </p:cNvPr>
          <p:cNvSpPr txBox="1"/>
          <p:nvPr/>
        </p:nvSpPr>
        <p:spPr>
          <a:xfrm>
            <a:off x="1906465" y="1248507"/>
            <a:ext cx="8379069" cy="5450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dirty="0">
                <a:cs typeface="+mj-cs"/>
              </a:rPr>
              <a:t>ก่อนจะกล่าวถึง การลด การขจัด </a:t>
            </a:r>
            <a:r>
              <a:rPr lang="en-US" dirty="0">
                <a:cs typeface="+mj-cs"/>
              </a:rPr>
              <a:t>Waste</a:t>
            </a:r>
            <a:r>
              <a:rPr lang="th-TH" dirty="0">
                <a:cs typeface="+mj-cs"/>
              </a:rPr>
              <a:t> หรือ ความสูญเปล่าที่เกิดขึ้นนั้น ขอกล่าวถึง และทำความเข้าใจใน ความสูญเปล่าก่อน </a:t>
            </a:r>
          </a:p>
          <a:p>
            <a:pPr algn="thaiDist">
              <a:lnSpc>
                <a:spcPct val="150000"/>
              </a:lnSpc>
            </a:pPr>
            <a:r>
              <a:rPr lang="th-TH" dirty="0">
                <a:cs typeface="+mj-cs"/>
              </a:rPr>
              <a:t>ความสูญเปล่านั้นถูกแบ่งออกเป็น 8 หัวข้อ ด้วยกัน คือ</a:t>
            </a: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1.</a:t>
            </a:r>
            <a:r>
              <a:rPr lang="en-US" dirty="0">
                <a:cs typeface="+mj-cs"/>
              </a:rPr>
              <a:t> Defect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2.</a:t>
            </a:r>
            <a:r>
              <a:rPr lang="en-US" dirty="0">
                <a:cs typeface="+mj-cs"/>
              </a:rPr>
              <a:t> Over product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3.</a:t>
            </a:r>
            <a:r>
              <a:rPr lang="en-US" dirty="0">
                <a:cs typeface="+mj-cs"/>
              </a:rPr>
              <a:t> Waiting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4.</a:t>
            </a:r>
            <a:r>
              <a:rPr lang="en-US" dirty="0">
                <a:cs typeface="+mj-cs"/>
              </a:rPr>
              <a:t> Non Utilization 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5.</a:t>
            </a:r>
            <a:r>
              <a:rPr lang="en-US" dirty="0">
                <a:cs typeface="+mj-cs"/>
              </a:rPr>
              <a:t> Transportation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6.</a:t>
            </a:r>
            <a:r>
              <a:rPr lang="en-US" dirty="0">
                <a:cs typeface="+mj-cs"/>
              </a:rPr>
              <a:t> Inventory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7.</a:t>
            </a:r>
            <a:r>
              <a:rPr lang="en-US" dirty="0">
                <a:cs typeface="+mj-cs"/>
              </a:rPr>
              <a:t> Motion</a:t>
            </a:r>
            <a:endParaRPr lang="th-TH" dirty="0">
              <a:cs typeface="+mj-cs"/>
            </a:endParaRPr>
          </a:p>
          <a:p>
            <a:pPr lvl="2" algn="thaiDist">
              <a:lnSpc>
                <a:spcPct val="150000"/>
              </a:lnSpc>
            </a:pPr>
            <a:r>
              <a:rPr lang="th-TH" dirty="0">
                <a:cs typeface="+mj-cs"/>
              </a:rPr>
              <a:t>8.</a:t>
            </a:r>
            <a:r>
              <a:rPr lang="en-US" dirty="0">
                <a:cs typeface="+mj-cs"/>
              </a:rPr>
              <a:t> Over process</a:t>
            </a:r>
            <a:endParaRPr lang="th-TH" dirty="0">
              <a:cs typeface="+mj-cs"/>
            </a:endParaRPr>
          </a:p>
          <a:p>
            <a:pPr lvl="1" algn="thaiDist">
              <a:lnSpc>
                <a:spcPct val="150000"/>
              </a:lnSpc>
            </a:pPr>
            <a:r>
              <a:rPr lang="th-TH" dirty="0">
                <a:cs typeface="+mj-cs"/>
              </a:rPr>
              <a:t>ซึ่งจากการรวบรวมความคิดกันของคนในทีม ได้ข้อสรุปว่า เราจะทำการพูดถึงความสูญเปล่าในเรื่อง </a:t>
            </a:r>
            <a:r>
              <a:rPr lang="en-US" dirty="0">
                <a:cs typeface="+mj-cs"/>
              </a:rPr>
              <a:t>Over product, </a:t>
            </a:r>
          </a:p>
          <a:p>
            <a:pPr algn="thaiDist">
              <a:lnSpc>
                <a:spcPct val="150000"/>
              </a:lnSpc>
            </a:pPr>
            <a:r>
              <a:rPr lang="en-US" dirty="0"/>
              <a:t>Inventory </a:t>
            </a:r>
            <a:r>
              <a:rPr lang="th-TH" dirty="0">
                <a:cs typeface="+mj-cs"/>
              </a:rPr>
              <a:t>และ </a:t>
            </a:r>
            <a:r>
              <a:rPr lang="en-US" dirty="0">
                <a:cs typeface="+mj-cs"/>
              </a:rPr>
              <a:t>Transportation</a:t>
            </a:r>
            <a:endParaRPr lang="th-TH" dirty="0">
              <a:cs typeface="+mj-cs"/>
            </a:endParaRPr>
          </a:p>
          <a:p>
            <a:pPr lvl="1" algn="thaiDist">
              <a:lnSpc>
                <a:spcPct val="150000"/>
              </a:lnSpc>
            </a:pP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85645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06307-4483-4896-883F-E02158A02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 product &amp; Inventory &amp; Transportation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EED623-1877-48A6-BE02-80C24F345EBB}"/>
              </a:ext>
            </a:extLst>
          </p:cNvPr>
          <p:cNvSpPr txBox="1"/>
          <p:nvPr/>
        </p:nvSpPr>
        <p:spPr>
          <a:xfrm>
            <a:off x="1255834" y="1257299"/>
            <a:ext cx="9680331" cy="5043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th-TH" dirty="0">
                <a:cs typeface="+mj-cs"/>
              </a:rPr>
              <a:t>การผลิตสินค้าเกินความจำเป็น โดยจะขออธิบายรวมถึงการบริหารจัดการคลังสินค้า และการขนส่ง เนื่องจาก มีผลกระทบที่เกี่ยวเนื่องกัน คือ จาก</a:t>
            </a:r>
          </a:p>
          <a:p>
            <a:pPr>
              <a:lnSpc>
                <a:spcPct val="150000"/>
              </a:lnSpc>
            </a:pPr>
            <a:r>
              <a:rPr lang="th-TH" dirty="0">
                <a:cs typeface="+mj-cs"/>
              </a:rPr>
              <a:t>กราฟจะเห็นได้ว่า ทางทีมของเรามีการใช้คลังสินค้าได้คุ้มค่าในระดับที่เกิน </a:t>
            </a:r>
            <a:r>
              <a:rPr lang="en-US" dirty="0">
                <a:cs typeface="+mj-cs"/>
              </a:rPr>
              <a:t>50% </a:t>
            </a:r>
            <a:r>
              <a:rPr lang="th-TH" dirty="0">
                <a:cs typeface="+mj-cs"/>
              </a:rPr>
              <a:t>แต่หากเจาะลึกลงไปในการใช้คลังสินค้านั้นจะพบว่า</a:t>
            </a:r>
            <a:r>
              <a:rPr lang="en-US" dirty="0">
                <a:cs typeface="+mj-cs"/>
              </a:rPr>
              <a:t> </a:t>
            </a:r>
            <a:r>
              <a:rPr lang="th-TH" dirty="0">
                <a:cs typeface="+mj-cs"/>
              </a:rPr>
              <a:t>......เป็นพื้นที่สำหรับเครื่องจักร</a:t>
            </a:r>
            <a:r>
              <a:rPr lang="en-US" dirty="0">
                <a:cs typeface="+mj-cs"/>
              </a:rPr>
              <a:t> </a:t>
            </a:r>
            <a:r>
              <a:rPr lang="th-TH" dirty="0">
                <a:cs typeface="+mj-cs"/>
              </a:rPr>
              <a:t>......เป็นพื้นที่สำหรับวัตถุดิบ และ </a:t>
            </a:r>
            <a:r>
              <a:rPr lang="en-US" dirty="0">
                <a:cs typeface="+mj-cs"/>
              </a:rPr>
              <a:t>% </a:t>
            </a:r>
            <a:r>
              <a:rPr lang="th-TH" dirty="0">
                <a:cs typeface="+mj-cs"/>
              </a:rPr>
              <a:t>ส่วนมากถึง</a:t>
            </a:r>
            <a:r>
              <a:rPr lang="en-US" dirty="0">
                <a:cs typeface="+mj-cs"/>
              </a:rPr>
              <a:t> </a:t>
            </a:r>
            <a:r>
              <a:rPr lang="th-TH" dirty="0">
                <a:cs typeface="+mj-cs"/>
              </a:rPr>
              <a:t>...... เป็นพื้นที่ ที่ทางทีมใช้สำหรับเก็บสินค้าที่เป็น </a:t>
            </a:r>
            <a:r>
              <a:rPr lang="en-US" dirty="0">
                <a:cs typeface="+mj-cs"/>
              </a:rPr>
              <a:t>Finished goods </a:t>
            </a:r>
            <a:r>
              <a:rPr lang="th-TH" dirty="0">
                <a:cs typeface="+mj-cs"/>
              </a:rPr>
              <a:t>ซึ่งเป็นผลพวงมาจากการผลิตสินค้าที่มากเกินความจำเป็นของทีม ที่พูดว่าของทีมเนื่องจาก ทีมของเรามีการสั่งสินค้าที่เป็น</a:t>
            </a:r>
            <a:r>
              <a:rPr lang="en-US" dirty="0">
                <a:cs typeface="+mj-cs"/>
              </a:rPr>
              <a:t> Finished goods</a:t>
            </a:r>
            <a:r>
              <a:rPr lang="th-TH" dirty="0">
                <a:cs typeface="+mj-cs"/>
              </a:rPr>
              <a:t> มาเพื่อขายอยู่แล้วด้วย</a:t>
            </a:r>
            <a:r>
              <a:rPr lang="en-US" dirty="0">
                <a:cs typeface="+mj-cs"/>
              </a:rPr>
              <a:t> </a:t>
            </a:r>
            <a:r>
              <a:rPr lang="th-TH" dirty="0">
                <a:cs typeface="+mj-cs"/>
              </a:rPr>
              <a:t>เป็นวิธีหลัก แต่ก็ยังจำเป็นต้องมีการผลิตเองเพื่อเป็นการลดต้นทุมสินค้าให้ถูกลง</a:t>
            </a:r>
            <a:r>
              <a:rPr lang="en-US" dirty="0">
                <a:cs typeface="+mj-cs"/>
              </a:rPr>
              <a:t> </a:t>
            </a:r>
            <a:r>
              <a:rPr lang="th-TH" dirty="0">
                <a:cs typeface="+mj-cs"/>
              </a:rPr>
              <a:t>ซึ่งจากการคำนวณการสั่งซื้อและการผลิตที่ไม่สอดคล้องกันนั่นทำให้สินค้า</a:t>
            </a:r>
            <a:r>
              <a:rPr lang="en-US" dirty="0">
                <a:cs typeface="+mj-cs"/>
              </a:rPr>
              <a:t> Finished goods</a:t>
            </a:r>
            <a:r>
              <a:rPr lang="th-TH" dirty="0">
                <a:cs typeface="+mj-cs"/>
              </a:rPr>
              <a:t> ในคลังสินค้าเป็นสินค้าตาย ที่ไม่สามารถนำมาทำรายได้ให้กับทางทีมได้เมื่อเทียบกับการที่ต้องจ่ายค่าเช่าคลังสินค้าที่เพิ่มขึ้นเพื่อเก็บสินค้า </a:t>
            </a:r>
            <a:r>
              <a:rPr lang="en-US" dirty="0">
                <a:cs typeface="+mj-cs"/>
              </a:rPr>
              <a:t>Finished goods </a:t>
            </a:r>
            <a:r>
              <a:rPr lang="th-TH" dirty="0">
                <a:cs typeface="+mj-cs"/>
              </a:rPr>
              <a:t>เหล่านี้ สิ่งนี้จึงเป็นเหตุว่า หากทางทีมสามารถบริหารจัดการการผลิตสินค้าได้ดีกว่านี้ โดยอาจเป็นการลดการผลิตสินค้า ให้เป็นไปในทิศทางที่เหมาะสมต่อความต้องการ และสอดคล้องกับการสั่งซื้อสินค้าที่เป็น</a:t>
            </a:r>
            <a:r>
              <a:rPr lang="en-US" dirty="0">
                <a:cs typeface="+mj-cs"/>
              </a:rPr>
              <a:t> Finished goods</a:t>
            </a:r>
            <a:r>
              <a:rPr lang="th-TH" dirty="0">
                <a:cs typeface="+mj-cs"/>
              </a:rPr>
              <a:t> จะทำให้ทางทีมสามารถลดค่าเช่าคลังสินค้า ลดความสูญเปล่าที่สิ้นเปลืองในพื้นที่ประมาณ </a:t>
            </a:r>
            <a:r>
              <a:rPr lang="en-US" dirty="0">
                <a:cs typeface="+mj-cs"/>
              </a:rPr>
              <a:t>40%</a:t>
            </a:r>
            <a:r>
              <a:rPr lang="th-TH" dirty="0">
                <a:cs typeface="+mj-cs"/>
              </a:rPr>
              <a:t> ที่เหลือและเพิ่มเงินในมือ และกำไรในการขายได้ และจากปัญหาที่กล่าวมาในข้างต้น ทางทีมมีการแก้ไขปัญหาเฉพาะหน้าโดย การลดการซื้อสินค้า</a:t>
            </a:r>
            <a:r>
              <a:rPr lang="en-US" dirty="0">
                <a:cs typeface="+mj-cs"/>
              </a:rPr>
              <a:t> Finished goods</a:t>
            </a:r>
            <a:r>
              <a:rPr lang="th-TH" dirty="0">
                <a:cs typeface="+mj-cs"/>
              </a:rPr>
              <a:t> และใช้วิธีการขนส่งสินค้าจาก </a:t>
            </a:r>
            <a:r>
              <a:rPr lang="en-US" dirty="0">
                <a:cs typeface="+mj-cs"/>
              </a:rPr>
              <a:t>Warehouse </a:t>
            </a:r>
            <a:r>
              <a:rPr lang="th-TH" dirty="0">
                <a:cs typeface="+mj-cs"/>
              </a:rPr>
              <a:t>ไปใน </a:t>
            </a:r>
            <a:r>
              <a:rPr lang="en-US" dirty="0">
                <a:cs typeface="+mj-cs"/>
              </a:rPr>
              <a:t>Retail </a:t>
            </a:r>
            <a:r>
              <a:rPr lang="th-TH" dirty="0" err="1">
                <a:cs typeface="+mj-cs"/>
              </a:rPr>
              <a:t>ต่างๆ</a:t>
            </a:r>
            <a:r>
              <a:rPr lang="th-TH" dirty="0">
                <a:cs typeface="+mj-cs"/>
              </a:rPr>
              <a:t> แทนซึ่งการแก้ปัญหาที่ฉุกละหุกนี้ ทำให้เกิดการ </a:t>
            </a:r>
            <a:r>
              <a:rPr lang="en-US" dirty="0">
                <a:cs typeface="+mj-cs"/>
              </a:rPr>
              <a:t>Transportation </a:t>
            </a:r>
            <a:r>
              <a:rPr lang="th-TH" dirty="0">
                <a:cs typeface="+mj-cs"/>
              </a:rPr>
              <a:t>ที่ไม่คุ้มค่า จึงเกิดเป็นความสูญเปล่าด้านการขนส่ง นั้นเอง ซึ่งทางทีมคิดว่า หากสามารถ ควบคุมการส่งสินค้า ลดการส่งโดยไม่ผ่านการคำนวณนี้ลงได้ จะทำให้ทางทีมสามารถเพิ่มผลกำไรจากการประกอบการให้มากขึ้นได้ 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084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89179D0-74FA-4506-9281-4AD3ABB5941A}"/>
              </a:ext>
            </a:extLst>
          </p:cNvPr>
          <p:cNvSpPr txBox="1"/>
          <p:nvPr/>
        </p:nvSpPr>
        <p:spPr>
          <a:xfrm>
            <a:off x="1412631" y="4417984"/>
            <a:ext cx="9680331" cy="199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/>
            <a:r>
              <a:rPr lang="th-TH" dirty="0">
                <a:cs typeface="+mj-cs"/>
              </a:rPr>
              <a:t>การบริหารคลัง </a:t>
            </a:r>
            <a:r>
              <a:rPr lang="en-US" dirty="0">
                <a:cs typeface="+mj-cs"/>
              </a:rPr>
              <a:t>(Inventory)</a:t>
            </a:r>
            <a:r>
              <a:rPr lang="th-TH" dirty="0">
                <a:cs typeface="+mj-cs"/>
              </a:rPr>
              <a:t> เป็นปัญหาที่ใหญ่สำหรับทีมของเรา โดยทางทีมเรามีการใช้พื้นที่คงคลังได้ไม่คุ้มค่า จะสังเกตุได้จากกราฟ ว่าพื้นที่ใน</a:t>
            </a:r>
          </a:p>
          <a:p>
            <a:pPr algn="thaiDist">
              <a:lnSpc>
                <a:spcPct val="150000"/>
              </a:lnSpc>
            </a:pPr>
            <a:r>
              <a:rPr lang="en-US" dirty="0">
                <a:cs typeface="+mj-cs"/>
              </a:rPr>
              <a:t>Retail</a:t>
            </a:r>
            <a:r>
              <a:rPr lang="th-TH" dirty="0">
                <a:cs typeface="+mj-cs"/>
              </a:rPr>
              <a:t> ของเรา มีการใช้งานได้มากสุดเพียง </a:t>
            </a:r>
            <a:r>
              <a:rPr lang="en-US" dirty="0">
                <a:cs typeface="+mj-cs"/>
              </a:rPr>
              <a:t>60% </a:t>
            </a:r>
            <a:r>
              <a:rPr lang="th-TH" dirty="0">
                <a:cs typeface="+mj-cs"/>
              </a:rPr>
              <a:t>ซึ่งถือว่าน้อยและยังขาดอีก</a:t>
            </a:r>
            <a:r>
              <a:rPr lang="en-US" dirty="0">
                <a:cs typeface="+mj-cs"/>
              </a:rPr>
              <a:t> 40% </a:t>
            </a:r>
            <a:r>
              <a:rPr lang="th-TH" dirty="0">
                <a:cs typeface="+mj-cs"/>
              </a:rPr>
              <a:t>และในวันที่แย่ที่สุดเรามีสินค้าอยู่ในคลังเพียง </a:t>
            </a:r>
            <a:r>
              <a:rPr lang="en-US" dirty="0">
                <a:cs typeface="+mj-cs"/>
              </a:rPr>
              <a:t>10-15%</a:t>
            </a:r>
            <a:r>
              <a:rPr lang="th-TH" dirty="0">
                <a:cs typeface="+mj-cs"/>
              </a:rPr>
              <a:t> ซึ่งถือว่าน้อยมากและมีพื้นที่ ที่ไม่ถูกใช้งานถึง </a:t>
            </a:r>
            <a:r>
              <a:rPr lang="en-US" dirty="0">
                <a:cs typeface="+mj-cs"/>
              </a:rPr>
              <a:t>85-90%</a:t>
            </a:r>
            <a:r>
              <a:rPr lang="th-TH" dirty="0">
                <a:cs typeface="+mj-cs"/>
              </a:rPr>
              <a:t> ซึ่งถือเป็นเกือบทั้งหมดของพื้นที่ที่เรามี ซึ่งถือเป็นจุดอ่อนที่สำคัญและคิดว่าเราควรลดการใช้</a:t>
            </a:r>
            <a:r>
              <a:rPr lang="en-US" dirty="0">
                <a:cs typeface="+mj-cs"/>
              </a:rPr>
              <a:t> Inventory</a:t>
            </a:r>
            <a:r>
              <a:rPr lang="th-TH" dirty="0">
                <a:cs typeface="+mj-cs"/>
              </a:rPr>
              <a:t> ที่สูญเปล่าลง และเพิ่มประสิทธิภาพการใช้งานให้มากกว่านี้ จะทำให้ทีมเรา ไม่เกิดสภาวะที่ของขาดไม่เพียงพอต่อการขายและ ทำให้เราไม่ต้องเสียค่าเช่าโดยเปล่าประโยชน์ ไม่ทำให้พนักงานภายใน </a:t>
            </a:r>
            <a:r>
              <a:rPr lang="en-US" dirty="0">
                <a:cs typeface="+mj-cs"/>
              </a:rPr>
              <a:t>Retail</a:t>
            </a:r>
            <a:r>
              <a:rPr lang="th-TH" dirty="0">
                <a:cs typeface="+mj-cs"/>
              </a:rPr>
              <a:t> แต่ละสาขาเกิดความไม่พอใจขึ้นจนต้องการลาออก </a:t>
            </a:r>
            <a:endParaRPr lang="en-US" dirty="0">
              <a:cs typeface="+mj-cs"/>
            </a:endParaRPr>
          </a:p>
        </p:txBody>
      </p:sp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A9FA948-F3AA-4B4F-84E1-7EDB5FA59D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69" y="595480"/>
            <a:ext cx="10187354" cy="345138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443DADC-9496-4254-8385-C81270134049}"/>
              </a:ext>
            </a:extLst>
          </p:cNvPr>
          <p:cNvSpPr/>
          <p:nvPr/>
        </p:nvSpPr>
        <p:spPr>
          <a:xfrm>
            <a:off x="2998177" y="2848708"/>
            <a:ext cx="474785" cy="6418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18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8D8DC1-1229-42A2-884F-AB96FA5AF0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1" t="34744" r="5385" b="19616"/>
          <a:stretch/>
        </p:blipFill>
        <p:spPr>
          <a:xfrm>
            <a:off x="927587" y="128554"/>
            <a:ext cx="10336823" cy="336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728E8E-18F7-480C-87AE-5A1F36F6001B}"/>
              </a:ext>
            </a:extLst>
          </p:cNvPr>
          <p:cNvSpPr txBox="1"/>
          <p:nvPr/>
        </p:nvSpPr>
        <p:spPr>
          <a:xfrm>
            <a:off x="1255834" y="3367454"/>
            <a:ext cx="9680331" cy="338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dirty="0">
                <a:cs typeface="+mj-cs"/>
              </a:rPr>
              <a:t>การผลิตสินค้าที่มากเกินความต้องการ คือ ทางทีมของเราได้มีการผลิตสินค้าเองเพื่อทำการจัดจำหน่ายหรือก็คือผลิตเพื่อขนย้ายไปยัง </a:t>
            </a:r>
            <a:r>
              <a:rPr lang="en-US" dirty="0">
                <a:cs typeface="+mj-cs"/>
              </a:rPr>
              <a:t>Retail</a:t>
            </a:r>
            <a:r>
              <a:rPr lang="th-TH" dirty="0">
                <a:cs typeface="+mj-cs"/>
              </a:rPr>
              <a:t> ต่าง ๆ </a:t>
            </a:r>
          </a:p>
          <a:p>
            <a:pPr algn="thaiDist">
              <a:lnSpc>
                <a:spcPct val="150000"/>
              </a:lnSpc>
            </a:pPr>
            <a:r>
              <a:rPr lang="th-TH" dirty="0">
                <a:cs typeface="+mj-cs"/>
              </a:rPr>
              <a:t>เพื่อขายปัญหาที่เราพบก็คือการที่เราผลิตสินค้ามากเกินไปจนทำให้เกิดผลเสียกับทีมเรา โดยตอนแรกเป้าหมายของเราคือการผลิตเพื่อให้เราสามารถขายสินค้าได้ในปริมาณที่มาก แต่ในทางกลับกันเราลืมมองเรื่องของการบริหารสินค้าคงคลังไป ทำให้เรามีสินค้าจำนวณมากภายในคลังของเราและมีสินค้าเพื่อขนย้ายไปขายยัง </a:t>
            </a:r>
            <a:r>
              <a:rPr lang="en-US" dirty="0">
                <a:cs typeface="+mj-cs"/>
              </a:rPr>
              <a:t>Retail</a:t>
            </a:r>
            <a:r>
              <a:rPr lang="th-TH" dirty="0">
                <a:cs typeface="+mj-cs"/>
              </a:rPr>
              <a:t> ตลอดเวลาและสินค้าไม่ขาดมือ แต่ผลที่ตามมาก็คือเราผลิตสินค้าจำนวนมากทำให้เราต้องขยายพื้นที่ใน </a:t>
            </a:r>
            <a:r>
              <a:rPr lang="en-US" dirty="0">
                <a:cs typeface="+mj-cs"/>
              </a:rPr>
              <a:t>Warehouse</a:t>
            </a:r>
            <a:r>
              <a:rPr lang="th-TH" dirty="0">
                <a:cs typeface="+mj-cs"/>
              </a:rPr>
              <a:t> เพื่อทำการจัดเก็บสินค้าสำเร็จรูปที่เราผลิตขึ้นมา และรอให้สินค้าทำการระบายไปขายยัง </a:t>
            </a:r>
            <a:r>
              <a:rPr lang="en-US" dirty="0">
                <a:cs typeface="+mj-cs"/>
              </a:rPr>
              <a:t>Retail</a:t>
            </a:r>
            <a:r>
              <a:rPr lang="th-TH" dirty="0">
                <a:cs typeface="+mj-cs"/>
              </a:rPr>
              <a:t> สาขาต่าง ๆ โดยทำให้เราต้องสูญเสียค่าเช่าของ </a:t>
            </a:r>
            <a:r>
              <a:rPr lang="en-US" dirty="0">
                <a:cs typeface="+mj-cs"/>
              </a:rPr>
              <a:t>Warehouse</a:t>
            </a:r>
            <a:r>
              <a:rPr lang="th-TH" dirty="0">
                <a:cs typeface="+mj-cs"/>
              </a:rPr>
              <a:t>จำนวนมากโดยไม่จำเป็น เห็นได้จากกราฟ คือเรามีกำลังการผลิตของเครื่องจักรอยู่ที่ประมาณ </a:t>
            </a:r>
            <a:r>
              <a:rPr lang="en-US" dirty="0">
                <a:cs typeface="+mj-cs"/>
              </a:rPr>
              <a:t>20,000</a:t>
            </a:r>
            <a:r>
              <a:rPr lang="th-TH" dirty="0">
                <a:cs typeface="+mj-cs"/>
              </a:rPr>
              <a:t> ชิ้น/วัน แต่ปริมาณขายของเรามีเพียงประมาณ </a:t>
            </a:r>
            <a:r>
              <a:rPr lang="en-US" dirty="0">
                <a:cs typeface="+mj-cs"/>
              </a:rPr>
              <a:t>5,500</a:t>
            </a:r>
            <a:r>
              <a:rPr lang="th-TH" dirty="0">
                <a:cs typeface="+mj-cs"/>
              </a:rPr>
              <a:t> ชิ้น/วัน ดังนั้นหากทางทีมเราทำการลดกำลังการผลิตลงให้พอดีกับปริมาณสินค้าที่เราสามารถขายได้ใน </a:t>
            </a:r>
            <a:r>
              <a:rPr lang="en-US" dirty="0">
                <a:cs typeface="+mj-cs"/>
              </a:rPr>
              <a:t>Retail </a:t>
            </a:r>
            <a:r>
              <a:rPr lang="th-TH" dirty="0">
                <a:cs typeface="+mj-cs"/>
              </a:rPr>
              <a:t>แล้วเราก็จะสามารถลดต้นทุนในการค่าเช่าพื้นที่ และทำให้เรามีเงินเพิ่มขึ้นเพื่อไปลงทุนในด้านอื่นเพิ่มเติมได้ และยังเป็นการบริหารจัดการคลังสินค้าของทีมให้มีประสิทธิภาพมากยิ่งขึ้นอีกด้วย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1588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565CCC-27C3-4C64-B5C2-12DFDB8E83D7}"/>
              </a:ext>
            </a:extLst>
          </p:cNvPr>
          <p:cNvSpPr txBox="1"/>
          <p:nvPr/>
        </p:nvSpPr>
        <p:spPr>
          <a:xfrm>
            <a:off x="1255834" y="3751386"/>
            <a:ext cx="9680331" cy="296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thaiDist">
              <a:lnSpc>
                <a:spcPct val="150000"/>
              </a:lnSpc>
            </a:pPr>
            <a:r>
              <a:rPr lang="th-TH" dirty="0">
                <a:cs typeface="+mj-cs"/>
              </a:rPr>
              <a:t>ทางทีมของเรามีช่องทางหลักในการเติมสินค้าไปยัง</a:t>
            </a:r>
            <a:r>
              <a:rPr lang="en-US" dirty="0">
                <a:cs typeface="+mj-cs"/>
              </a:rPr>
              <a:t> Retail </a:t>
            </a:r>
            <a:r>
              <a:rPr lang="th-TH" dirty="0">
                <a:cs typeface="+mj-cs"/>
              </a:rPr>
              <a:t>คือ </a:t>
            </a:r>
            <a:r>
              <a:rPr lang="th-TH" dirty="0" err="1">
                <a:cs typeface="+mj-cs"/>
              </a:rPr>
              <a:t>การขน</a:t>
            </a:r>
            <a:r>
              <a:rPr lang="th-TH" dirty="0">
                <a:cs typeface="+mj-cs"/>
              </a:rPr>
              <a:t>ย้ายสินค้าที่เราผลิตจาก </a:t>
            </a:r>
            <a:r>
              <a:rPr lang="en-US" dirty="0">
                <a:cs typeface="+mj-cs"/>
              </a:rPr>
              <a:t>Warehouse</a:t>
            </a:r>
            <a:r>
              <a:rPr lang="th-TH" dirty="0">
                <a:cs typeface="+mj-cs"/>
              </a:rPr>
              <a:t> ไปเติม ซึ่งทำให้ทีมเราได้ต้นทุนที่</a:t>
            </a:r>
          </a:p>
          <a:p>
            <a:pPr algn="thaiDist">
              <a:lnSpc>
                <a:spcPct val="150000"/>
              </a:lnSpc>
            </a:pPr>
            <a:r>
              <a:rPr lang="th-TH" dirty="0">
                <a:cs typeface="+mj-cs"/>
              </a:rPr>
              <a:t>ต่ำและได้เปรียบด้านราคาขายต่อคู่แข่ง แต่ปัญหาของเรา คือ การที่ทีมเราไม่ได้คำนวณว่าเราต้องขนย้ายสินค้าขั้นต่ำกี่ชิ้นถึงจะคุ้มค่าต่อค่า </a:t>
            </a:r>
            <a:r>
              <a:rPr lang="en-US" dirty="0">
                <a:cs typeface="+mj-cs"/>
              </a:rPr>
              <a:t>Logistic</a:t>
            </a:r>
            <a:r>
              <a:rPr lang="th-TH" dirty="0">
                <a:cs typeface="+mj-cs"/>
              </a:rPr>
              <a:t> ที่เราต้องสูญเสียไปในแต่ละครั้ง โดยแต่ละครั้งเราจะคำนวณเพียงว่าต้องเติมสินค้ากี่ชิ้นถึงจะเพียงพอต่อการขาย โดยไม่รู้เลยว่าสินค้าปริมาณเท่านี้มันไม่คุ้มต่อค่าขนส่งที่ต้องเสียไปลดการเคลื่อนไหวที่ไม่จำเป็น เพราะบางครั้งเราส่งสินค้าชุดเล็ก 2 ชุดโดย จะสังเหตุได้จากกราฟว่า ในวันเดียวกันเรามีการส่งสินค้าไปที่เดียวกันถึง2ครั้งซึ่งเป็นสิ่งที่เปล่าประโยชน์และไม่ควรเกิดขึ้น ที่เราสามารถรวมและส่งพร้อมกันได้ทำให้เราเสียเงินมากขึ้นถึง 2 เท่าโดยเปล่าประโยชน์ หากเราแก้ปัญหาส่วนนี้ได้จะทำให้เราลบจุดด้อยที่ทำให้เราแพ้คู่แข่งไปได้ คือค่า</a:t>
            </a:r>
            <a:r>
              <a:rPr lang="en-US" dirty="0">
                <a:cs typeface="+mj-cs"/>
              </a:rPr>
              <a:t> Operating expense</a:t>
            </a:r>
            <a:r>
              <a:rPr lang="th-TH" dirty="0">
                <a:cs typeface="+mj-cs"/>
              </a:rPr>
              <a:t> </a:t>
            </a:r>
            <a:r>
              <a:rPr lang="en-US" dirty="0">
                <a:cs typeface="+mj-cs"/>
              </a:rPr>
              <a:t> </a:t>
            </a:r>
            <a:r>
              <a:rPr lang="th-TH" dirty="0">
                <a:cs typeface="+mj-cs"/>
              </a:rPr>
              <a:t>และทำให้เรามีเงินหมุนเวียนในมือมากขึ้นมีสภาพคล่องทางการเงิน แก้ปัญหาที่เราไม่มีเงินลงทุนจนต้องทำการ </a:t>
            </a:r>
            <a:endParaRPr lang="en-US" dirty="0"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DC2358-0A85-4F85-83EC-BC6729AB17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534" t="7307" r="17284" b="61667"/>
          <a:stretch/>
        </p:blipFill>
        <p:spPr>
          <a:xfrm>
            <a:off x="6605952" y="507099"/>
            <a:ext cx="2338755" cy="2127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535B68-F8D9-4A11-8F8A-6673244493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534" t="38547" r="17284" b="17308"/>
          <a:stretch/>
        </p:blipFill>
        <p:spPr>
          <a:xfrm>
            <a:off x="1717429" y="507099"/>
            <a:ext cx="2338755" cy="302748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A789BBC0-5AED-4729-ADB2-90B2AAC09F7D}"/>
              </a:ext>
            </a:extLst>
          </p:cNvPr>
          <p:cNvSpPr/>
          <p:nvPr/>
        </p:nvSpPr>
        <p:spPr>
          <a:xfrm>
            <a:off x="1591408" y="589085"/>
            <a:ext cx="474785" cy="4747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554A6D8-4B22-4E14-B450-B60313EC7B35}"/>
              </a:ext>
            </a:extLst>
          </p:cNvPr>
          <p:cNvSpPr/>
          <p:nvPr/>
        </p:nvSpPr>
        <p:spPr>
          <a:xfrm>
            <a:off x="1591407" y="1225062"/>
            <a:ext cx="474785" cy="4747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DCE1C5-D45D-4ABF-B0DE-05FC980EEF6D}"/>
              </a:ext>
            </a:extLst>
          </p:cNvPr>
          <p:cNvSpPr/>
          <p:nvPr/>
        </p:nvSpPr>
        <p:spPr>
          <a:xfrm>
            <a:off x="6491654" y="723902"/>
            <a:ext cx="474785" cy="37513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90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565CCC-27C3-4C64-B5C2-12DFDB8E83D7}"/>
              </a:ext>
            </a:extLst>
          </p:cNvPr>
          <p:cNvSpPr txBox="1"/>
          <p:nvPr/>
        </p:nvSpPr>
        <p:spPr>
          <a:xfrm>
            <a:off x="3077307" y="1342734"/>
            <a:ext cx="553036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>
              <a:lnSpc>
                <a:spcPct val="150000"/>
              </a:lnSpc>
            </a:pPr>
            <a:r>
              <a:rPr lang="th-TH" sz="8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ขอบคุณครับ/ค่ะ</a:t>
            </a:r>
            <a:endParaRPr lang="en-US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CC4144F-2190-4865-9ED6-60CF0F738B25}"/>
              </a:ext>
            </a:extLst>
          </p:cNvPr>
          <p:cNvCxnSpPr>
            <a:cxnSpLocks/>
          </p:cNvCxnSpPr>
          <p:nvPr/>
        </p:nvCxnSpPr>
        <p:spPr>
          <a:xfrm>
            <a:off x="3274291" y="3114962"/>
            <a:ext cx="5643419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90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Angsana New</vt:lpstr>
      <vt:lpstr>AngsanaUPC</vt:lpstr>
      <vt:lpstr>Arial</vt:lpstr>
      <vt:lpstr>Calibri</vt:lpstr>
      <vt:lpstr>Calibri Light</vt:lpstr>
      <vt:lpstr>Office Theme</vt:lpstr>
      <vt:lpstr> TEAM  WHATEVER (TNI)</vt:lpstr>
      <vt:lpstr>PowerPoint Presentation</vt:lpstr>
      <vt:lpstr>Over product &amp; Inventory &amp; Transportation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 WHATEVER</dc:title>
  <dc:creator>Supawan Pensuk</dc:creator>
  <cp:lastModifiedBy>Supawan Pensuk</cp:lastModifiedBy>
  <cp:revision>22</cp:revision>
  <dcterms:created xsi:type="dcterms:W3CDTF">2018-06-06T05:04:15Z</dcterms:created>
  <dcterms:modified xsi:type="dcterms:W3CDTF">2018-06-08T15:40:25Z</dcterms:modified>
</cp:coreProperties>
</file>