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1" r:id="rId3"/>
    <p:sldId id="257" r:id="rId4"/>
    <p:sldId id="262" r:id="rId5"/>
    <p:sldId id="259" r:id="rId6"/>
    <p:sldId id="263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ADFFF"/>
    <a:srgbClr val="FFEBE3"/>
    <a:srgbClr val="FFCCFF"/>
    <a:srgbClr val="B1EDEC"/>
    <a:srgbClr val="73DFDC"/>
    <a:srgbClr val="34D0CC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0" d="100"/>
          <a:sy n="70" d="100"/>
        </p:scale>
        <p:origin x="47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39CF5-B21F-4CDB-9647-17041776189E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F6540-5300-4BFA-9FFE-911027961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396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05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24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2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7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564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93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27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481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76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7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9670E-8FDA-4EF6-BAFD-A312057BC619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6571-9402-44A9-8651-07D11DE7C4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4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F011757-E89A-4E19-A92F-2D3808CD5CB3}"/>
              </a:ext>
            </a:extLst>
          </p:cNvPr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2ADC0C-FEF8-4A5D-97C4-8F7EDCF76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260" y="1574851"/>
            <a:ext cx="7772400" cy="2387600"/>
          </a:xfrm>
        </p:spPr>
        <p:txBody>
          <a:bodyPr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REDUCE WASTE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3AA828D-EB46-45CD-8025-1EE1599DB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527153"/>
            <a:ext cx="6858000" cy="4513082"/>
          </a:xfrm>
        </p:spPr>
        <p:txBody>
          <a:bodyPr>
            <a:normAutofit/>
          </a:bodyPr>
          <a:lstStyle/>
          <a:p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HOMEWORK #3</a:t>
            </a:r>
            <a:endParaRPr lang="en-US" sz="28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Group</a:t>
            </a: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PWRANGERS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9031ED7-EA5D-444F-8F45-9259687E6504}"/>
              </a:ext>
            </a:extLst>
          </p:cNvPr>
          <p:cNvSpPr/>
          <p:nvPr/>
        </p:nvSpPr>
        <p:spPr>
          <a:xfrm>
            <a:off x="980388" y="2609553"/>
            <a:ext cx="7020612" cy="134903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221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393192" y="0"/>
            <a:ext cx="6428232" cy="4334256"/>
            <a:chOff x="3877645" y="0"/>
            <a:chExt cx="10959624" cy="8141334"/>
          </a:xfrm>
        </p:grpSpPr>
        <p:sp>
          <p:nvSpPr>
            <p:cNvPr id="5" name="object 2"/>
            <p:cNvSpPr/>
            <p:nvPr/>
          </p:nvSpPr>
          <p:spPr>
            <a:xfrm>
              <a:off x="4222609" y="0"/>
              <a:ext cx="10614660" cy="8141334"/>
            </a:xfrm>
            <a:custGeom>
              <a:avLst/>
              <a:gdLst/>
              <a:ahLst/>
              <a:cxnLst/>
              <a:rect l="l" t="t" r="r" b="b"/>
              <a:pathLst>
                <a:path w="10614660" h="8141334">
                  <a:moveTo>
                    <a:pt x="1244792" y="6277005"/>
                  </a:moveTo>
                  <a:lnTo>
                    <a:pt x="0" y="2394236"/>
                  </a:lnTo>
                  <a:lnTo>
                    <a:pt x="1231763" y="0"/>
                  </a:lnTo>
                  <a:lnTo>
                    <a:pt x="9565017" y="0"/>
                  </a:lnTo>
                  <a:lnTo>
                    <a:pt x="10614387" y="3273203"/>
                  </a:lnTo>
                  <a:lnTo>
                    <a:pt x="8750532" y="6896066"/>
                  </a:lnTo>
                  <a:lnTo>
                    <a:pt x="4867694" y="8140880"/>
                  </a:lnTo>
                  <a:lnTo>
                    <a:pt x="1244792" y="6277005"/>
                  </a:lnTo>
                  <a:close/>
                </a:path>
              </a:pathLst>
            </a:custGeom>
            <a:solidFill>
              <a:srgbClr val="FFDD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3"/>
            <p:cNvSpPr/>
            <p:nvPr/>
          </p:nvSpPr>
          <p:spPr>
            <a:xfrm>
              <a:off x="3877645" y="0"/>
              <a:ext cx="10408920" cy="7600315"/>
            </a:xfrm>
            <a:custGeom>
              <a:avLst/>
              <a:gdLst/>
              <a:ahLst/>
              <a:cxnLst/>
              <a:rect l="l" t="t" r="r" b="b"/>
              <a:pathLst>
                <a:path w="10408919" h="7600315">
                  <a:moveTo>
                    <a:pt x="0" y="1964584"/>
                  </a:moveTo>
                  <a:lnTo>
                    <a:pt x="1010719" y="0"/>
                  </a:lnTo>
                  <a:lnTo>
                    <a:pt x="9502692" y="0"/>
                  </a:lnTo>
                  <a:lnTo>
                    <a:pt x="10184279" y="2125917"/>
                  </a:lnTo>
                  <a:lnTo>
                    <a:pt x="10408881" y="2826499"/>
                  </a:lnTo>
                  <a:lnTo>
                    <a:pt x="8581076" y="6379294"/>
                  </a:lnTo>
                  <a:lnTo>
                    <a:pt x="4773472" y="7599982"/>
                  </a:lnTo>
                  <a:lnTo>
                    <a:pt x="1220698" y="5772187"/>
                  </a:lnTo>
                  <a:lnTo>
                    <a:pt x="0" y="1964584"/>
                  </a:lnTo>
                  <a:close/>
                </a:path>
              </a:pathLst>
            </a:custGeom>
            <a:solidFill>
              <a:srgbClr val="FFEB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กล่องข้อความ 8"/>
          <p:cNvSpPr txBox="1"/>
          <p:nvPr/>
        </p:nvSpPr>
        <p:spPr>
          <a:xfrm>
            <a:off x="1096237" y="338328"/>
            <a:ext cx="50725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2">
                    <a:lumMod val="50000"/>
                  </a:schemeClr>
                </a:solidFill>
              </a:rPr>
              <a:t>WASTES #1</a:t>
            </a:r>
            <a:endParaRPr lang="en-US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1984831" y="1783395"/>
            <a:ext cx="3447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Transport</a:t>
            </a:r>
            <a:endParaRPr lang="th-TH" sz="5400" dirty="0"/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030551" y="2366688"/>
            <a:ext cx="2103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dirty="0"/>
              <a:t>ขนส่ง</a:t>
            </a:r>
            <a:r>
              <a:rPr lang="th-TH" sz="5400" dirty="0" smtClean="0"/>
              <a:t>บ่อย</a:t>
            </a:r>
            <a:endParaRPr lang="en-US" sz="5400" dirty="0"/>
          </a:p>
        </p:txBody>
      </p:sp>
      <p:pic>
        <p:nvPicPr>
          <p:cNvPr id="1028" name="Picture 4" descr="à¸à¸¥à¸à¸²à¸£à¸à¹à¸à¸«à¸²à¸£à¸¹à¸à¸ à¸²à¸à¸ªà¸³à¸«à¸£à¸±à¸ transport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7" t="50776" r="36436" b="10628"/>
          <a:stretch/>
        </p:blipFill>
        <p:spPr bwMode="auto">
          <a:xfrm>
            <a:off x="4544568" y="4572000"/>
            <a:ext cx="231343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à¸à¸¥à¸à¸²à¸£à¸à¹à¸à¸«à¸²à¸£à¸¹à¸à¸ à¸²à¸à¸ªà¸³à¸«à¸£à¸±à¸ transport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" t="5545" r="69511" b="55664"/>
          <a:stretch/>
        </p:blipFill>
        <p:spPr bwMode="auto">
          <a:xfrm>
            <a:off x="6857999" y="4572000"/>
            <a:ext cx="228600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à¸à¸¥à¸à¸²à¸£à¸à¹à¸à¸«à¸²à¸£à¸¹à¸à¸ à¸²à¸à¸ªà¸³à¸«à¸£à¸±à¸ transport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0" t="5152" r="3133" b="56253"/>
          <a:stretch/>
        </p:blipFill>
        <p:spPr bwMode="auto">
          <a:xfrm>
            <a:off x="2286000" y="4572000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à¸à¸¥à¸à¸²à¸£à¸à¹à¸à¸«à¸²à¸£à¸¹à¸à¸ à¸²à¸à¸ªà¸³à¸«à¸£à¸±à¸ transport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" t="50997" r="69785" b="10995"/>
          <a:stretch/>
        </p:blipFill>
        <p:spPr bwMode="auto">
          <a:xfrm>
            <a:off x="0" y="4572000"/>
            <a:ext cx="2286001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647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3474720"/>
            <a:ext cx="9144000" cy="338328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352254-B268-4F68-9A1E-14788E0A8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2818638" cy="759586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+mn-lt"/>
                <a:cs typeface="CordiaUPC" panose="020B0304020202020204" pitchFamily="34" charset="-34"/>
              </a:rPr>
              <a:t>TRANSPORT</a:t>
            </a:r>
            <a:endParaRPr lang="en-US" sz="4000" b="1" dirty="0">
              <a:solidFill>
                <a:schemeClr val="bg1"/>
              </a:solidFill>
              <a:latin typeface="+mn-lt"/>
              <a:cs typeface="CordiaUPC" panose="020B0304020202020204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BCF141-3293-4AE8-BF7A-4BE62C69B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821" y="4095298"/>
            <a:ext cx="7354062" cy="250699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th-TH" sz="2400" dirty="0" err="1" smtClean="0"/>
              <a:t>คำนวน</a:t>
            </a:r>
            <a:r>
              <a:rPr lang="en-US" sz="2400" dirty="0"/>
              <a:t>reorder point,</a:t>
            </a:r>
            <a:r>
              <a:rPr lang="th-TH" sz="2400" dirty="0"/>
              <a:t>  </a:t>
            </a:r>
            <a:r>
              <a:rPr lang="en-US" sz="2400" dirty="0"/>
              <a:t>safety stock </a:t>
            </a:r>
            <a:r>
              <a:rPr lang="th-TH" sz="2400" dirty="0"/>
              <a:t>ให้พอดี เพื่อที่จะส่งสินค้าเข้าสาขาเลย ไม่ต้องส่งผ่าน</a:t>
            </a:r>
            <a:r>
              <a:rPr lang="en-US" sz="2400" dirty="0"/>
              <a:t>warehouse</a:t>
            </a:r>
            <a:r>
              <a:rPr lang="th-TH" sz="2400" dirty="0"/>
              <a:t>เพื่อลดการส่งของหลายๆทอด เพื่อลดความเสี่ยงที่สินค้าจะไม่พอขายให้กับ</a:t>
            </a:r>
            <a:r>
              <a:rPr lang="th-TH" sz="2400" dirty="0" smtClean="0"/>
              <a:t>ลูกค้า</a:t>
            </a:r>
            <a:endParaRPr lang="en-US" sz="2400" dirty="0" smtClean="0"/>
          </a:p>
          <a:p>
            <a:pPr>
              <a:buFontTx/>
              <a:buChar char="-"/>
            </a:pPr>
            <a:r>
              <a:rPr lang="th-TH" sz="2400" dirty="0" smtClean="0"/>
              <a:t>จะ</a:t>
            </a:r>
            <a:r>
              <a:rPr lang="th-TH" sz="2400" dirty="0"/>
              <a:t>ได้ไม่ต้องมีการขนย้ายระหว่างสาขา ถ้ามีการควบคุมสินค้าคงคลังที่</a:t>
            </a:r>
            <a:r>
              <a:rPr lang="th-TH" sz="2400" dirty="0" smtClean="0"/>
              <a:t>ดี</a:t>
            </a:r>
            <a:endParaRPr lang="en-US" sz="2400" dirty="0"/>
          </a:p>
          <a:p>
            <a:pPr>
              <a:buFontTx/>
              <a:buChar char="-"/>
            </a:pPr>
            <a:r>
              <a:rPr lang="th-TH" sz="2400" dirty="0" smtClean="0"/>
              <a:t>สุ่ม</a:t>
            </a:r>
            <a:r>
              <a:rPr lang="th-TH" sz="2400" dirty="0"/>
              <a:t>หา</a:t>
            </a:r>
            <a:r>
              <a:rPr lang="en-US" sz="2400" dirty="0"/>
              <a:t>supplier</a:t>
            </a:r>
            <a:r>
              <a:rPr lang="th-TH" sz="2400" dirty="0"/>
              <a:t>ที่ดี</a:t>
            </a:r>
            <a:r>
              <a:rPr lang="th-TH" sz="2400" dirty="0" smtClean="0"/>
              <a:t>ที่สุด</a:t>
            </a:r>
            <a:endParaRPr lang="th-TH" sz="2400" dirty="0"/>
          </a:p>
          <a:p>
            <a:pPr>
              <a:buFontTx/>
              <a:buChar char="-"/>
            </a:pPr>
            <a:r>
              <a:rPr lang="th-TH" sz="2400" dirty="0" smtClean="0"/>
              <a:t>ขนส่ง</a:t>
            </a:r>
            <a:r>
              <a:rPr lang="th-TH" sz="2400" dirty="0"/>
              <a:t>บ่อยทำให้ต้นทุนสูง ต้องทำ </a:t>
            </a:r>
            <a:r>
              <a:rPr lang="en-US" sz="2400" dirty="0"/>
              <a:t>production</a:t>
            </a:r>
            <a:r>
              <a:rPr lang="th-TH" sz="2400" dirty="0"/>
              <a:t>ให้ดี เพื่อจะได้ลดค้นทุนค่าขนส่ง</a:t>
            </a:r>
            <a:r>
              <a:rPr lang="th-TH" sz="2400" dirty="0" smtClean="0"/>
              <a:t>ได้</a:t>
            </a:r>
            <a:endParaRPr lang="en-US" sz="2400" dirty="0" smtClean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853821" y="1007055"/>
            <a:ext cx="74363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th-TH" sz="2400" dirty="0" smtClean="0">
                <a:solidFill>
                  <a:schemeClr val="bg1"/>
                </a:solidFill>
              </a:rPr>
              <a:t>ลด</a:t>
            </a:r>
            <a:r>
              <a:rPr lang="th-TH" sz="2400" dirty="0">
                <a:solidFill>
                  <a:schemeClr val="bg1"/>
                </a:solidFill>
              </a:rPr>
              <a:t>ต้นทุนค่าขนย้าย เพื่อเพิ่มกำไรให้กับ</a:t>
            </a:r>
            <a:r>
              <a:rPr lang="th-TH" sz="2400" dirty="0" smtClean="0">
                <a:solidFill>
                  <a:schemeClr val="bg1"/>
                </a:solidFill>
              </a:rPr>
              <a:t>บริษัท</a:t>
            </a:r>
            <a:endParaRPr lang="th-TH" sz="24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400" dirty="0" smtClean="0">
                <a:solidFill>
                  <a:schemeClr val="bg1"/>
                </a:solidFill>
              </a:rPr>
              <a:t>ลด</a:t>
            </a:r>
            <a:r>
              <a:rPr lang="th-TH" sz="2400" dirty="0">
                <a:solidFill>
                  <a:schemeClr val="bg1"/>
                </a:solidFill>
              </a:rPr>
              <a:t>ต้นทุนค่าเสียโอกาส ที่ทำให้ของไม่สามารถขายได้ตาม</a:t>
            </a:r>
            <a:r>
              <a:rPr lang="en-US" sz="2400" dirty="0">
                <a:solidFill>
                  <a:schemeClr val="bg1"/>
                </a:solidFill>
              </a:rPr>
              <a:t>demand</a:t>
            </a:r>
            <a:r>
              <a:rPr lang="th-TH" sz="2400" dirty="0">
                <a:solidFill>
                  <a:schemeClr val="bg1"/>
                </a:solidFill>
              </a:rPr>
              <a:t>ที่ลูกค้าต้องการ เพื่อเพิ่มโอกาสในการขายและเพิ่มความพึงพอใจของลูกค้าที่มีต่อ</a:t>
            </a:r>
            <a:r>
              <a:rPr lang="th-TH" sz="2400" dirty="0" smtClean="0">
                <a:solidFill>
                  <a:schemeClr val="bg1"/>
                </a:solidFill>
              </a:rPr>
              <a:t>เรา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400" dirty="0">
                <a:solidFill>
                  <a:schemeClr val="bg1"/>
                </a:solidFill>
              </a:rPr>
              <a:t>ลด </a:t>
            </a:r>
            <a:r>
              <a:rPr lang="en-US" sz="2400" dirty="0">
                <a:solidFill>
                  <a:schemeClr val="bg1"/>
                </a:solidFill>
              </a:rPr>
              <a:t>cost per unit </a:t>
            </a:r>
            <a:r>
              <a:rPr lang="th-TH" sz="2400" dirty="0">
                <a:solidFill>
                  <a:schemeClr val="bg1"/>
                </a:solidFill>
              </a:rPr>
              <a:t>ของสินค้า จากการส่งสินค้าในแต่ละครั้ง</a:t>
            </a:r>
          </a:p>
          <a:p>
            <a:pPr marL="342900" indent="-342900">
              <a:buFontTx/>
              <a:buChar char="-"/>
            </a:pPr>
            <a:r>
              <a:rPr lang="th-TH" sz="2400" dirty="0" smtClean="0">
                <a:solidFill>
                  <a:schemeClr val="bg1"/>
                </a:solidFill>
              </a:rPr>
              <a:t>เพิ่ม</a:t>
            </a:r>
            <a:r>
              <a:rPr lang="th-TH" sz="2400" dirty="0">
                <a:solidFill>
                  <a:schemeClr val="bg1"/>
                </a:solidFill>
              </a:rPr>
              <a:t>ประสิทธิภาพในการดำเนินงาน เพื่อจะได้ไม่ต้องคอยไปขนย้ายของระหว่างสินค้าบ่อยๆเวลาที่สินค้า</a:t>
            </a:r>
            <a:r>
              <a:rPr lang="th-TH" sz="2400" dirty="0" smtClean="0">
                <a:solidFill>
                  <a:schemeClr val="bg1"/>
                </a:solidFill>
              </a:rPr>
              <a:t>ขาด</a:t>
            </a:r>
            <a:endParaRPr lang="th-TH" sz="2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628650" y="3592378"/>
            <a:ext cx="11064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u="sng" dirty="0"/>
              <a:t>วิธีแก้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240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393192" y="0"/>
            <a:ext cx="6300216" cy="3995928"/>
            <a:chOff x="3877645" y="0"/>
            <a:chExt cx="10959624" cy="8141334"/>
          </a:xfrm>
        </p:grpSpPr>
        <p:sp>
          <p:nvSpPr>
            <p:cNvPr id="5" name="object 2"/>
            <p:cNvSpPr/>
            <p:nvPr/>
          </p:nvSpPr>
          <p:spPr>
            <a:xfrm>
              <a:off x="4222609" y="0"/>
              <a:ext cx="10614660" cy="8141334"/>
            </a:xfrm>
            <a:custGeom>
              <a:avLst/>
              <a:gdLst/>
              <a:ahLst/>
              <a:cxnLst/>
              <a:rect l="l" t="t" r="r" b="b"/>
              <a:pathLst>
                <a:path w="10614660" h="8141334">
                  <a:moveTo>
                    <a:pt x="1244792" y="6277005"/>
                  </a:moveTo>
                  <a:lnTo>
                    <a:pt x="0" y="2394236"/>
                  </a:lnTo>
                  <a:lnTo>
                    <a:pt x="1231763" y="0"/>
                  </a:lnTo>
                  <a:lnTo>
                    <a:pt x="9565017" y="0"/>
                  </a:lnTo>
                  <a:lnTo>
                    <a:pt x="10614387" y="3273203"/>
                  </a:lnTo>
                  <a:lnTo>
                    <a:pt x="8750532" y="6896066"/>
                  </a:lnTo>
                  <a:lnTo>
                    <a:pt x="4867694" y="8140880"/>
                  </a:lnTo>
                  <a:lnTo>
                    <a:pt x="1244792" y="6277005"/>
                  </a:lnTo>
                  <a:close/>
                </a:path>
              </a:pathLst>
            </a:custGeom>
            <a:solidFill>
              <a:srgbClr val="FFDD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3"/>
            <p:cNvSpPr/>
            <p:nvPr/>
          </p:nvSpPr>
          <p:spPr>
            <a:xfrm>
              <a:off x="3877645" y="0"/>
              <a:ext cx="10408920" cy="7600315"/>
            </a:xfrm>
            <a:custGeom>
              <a:avLst/>
              <a:gdLst/>
              <a:ahLst/>
              <a:cxnLst/>
              <a:rect l="l" t="t" r="r" b="b"/>
              <a:pathLst>
                <a:path w="10408919" h="7600315">
                  <a:moveTo>
                    <a:pt x="0" y="1964584"/>
                  </a:moveTo>
                  <a:lnTo>
                    <a:pt x="1010719" y="0"/>
                  </a:lnTo>
                  <a:lnTo>
                    <a:pt x="9502692" y="0"/>
                  </a:lnTo>
                  <a:lnTo>
                    <a:pt x="10184279" y="2125917"/>
                  </a:lnTo>
                  <a:lnTo>
                    <a:pt x="10408881" y="2826499"/>
                  </a:lnTo>
                  <a:lnTo>
                    <a:pt x="8581076" y="6379294"/>
                  </a:lnTo>
                  <a:lnTo>
                    <a:pt x="4773472" y="7599982"/>
                  </a:lnTo>
                  <a:lnTo>
                    <a:pt x="1220698" y="5772187"/>
                  </a:lnTo>
                  <a:lnTo>
                    <a:pt x="0" y="1964584"/>
                  </a:lnTo>
                  <a:close/>
                </a:path>
              </a:pathLst>
            </a:custGeom>
            <a:solidFill>
              <a:srgbClr val="FFEB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กล่องข้อความ 8"/>
          <p:cNvSpPr txBox="1"/>
          <p:nvPr/>
        </p:nvSpPr>
        <p:spPr>
          <a:xfrm>
            <a:off x="1096237" y="338328"/>
            <a:ext cx="50725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2">
                    <a:lumMod val="50000"/>
                  </a:schemeClr>
                </a:solidFill>
              </a:rPr>
              <a:t>WASTES #</a:t>
            </a:r>
            <a:r>
              <a:rPr lang="en-US" sz="8000" dirty="0">
                <a:solidFill>
                  <a:schemeClr val="accent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1984831" y="1783395"/>
            <a:ext cx="3447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Inventory</a:t>
            </a:r>
            <a:endParaRPr lang="th-TH" sz="5400" dirty="0"/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030550" y="2366688"/>
            <a:ext cx="2696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dirty="0" smtClean="0"/>
              <a:t>สินค้าคงคลัง</a:t>
            </a:r>
            <a:endParaRPr lang="en-US" sz="5400" dirty="0"/>
          </a:p>
        </p:txBody>
      </p:sp>
      <p:pic>
        <p:nvPicPr>
          <p:cNvPr id="3076" name="Picture 4" descr="à¸à¸¥à¸à¸²à¸£à¸à¹à¸à¸«à¸²à¸£à¸¹à¸à¸ à¸²à¸à¸ªà¸³à¸«à¸£à¸±à¸ invento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5"/>
          <a:stretch/>
        </p:blipFill>
        <p:spPr bwMode="auto">
          <a:xfrm>
            <a:off x="2230720" y="3099817"/>
            <a:ext cx="6922424" cy="380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à¸à¸¥à¸à¸²à¸£à¸à¹à¸à¸«à¸²à¸£à¸¹à¸à¸ à¸²à¸à¸ªà¸³à¸«à¸£à¸±à¸ invento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8" r="2341"/>
          <a:stretch/>
        </p:blipFill>
        <p:spPr bwMode="auto">
          <a:xfrm>
            <a:off x="-4574" y="3165300"/>
            <a:ext cx="2660904" cy="373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304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160520"/>
            <a:ext cx="9144000" cy="2697480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EE9D785-D836-443F-8B26-90E29ACF8810}"/>
              </a:ext>
            </a:extLst>
          </p:cNvPr>
          <p:cNvSpPr txBox="1"/>
          <p:nvPr/>
        </p:nvSpPr>
        <p:spPr>
          <a:xfrm>
            <a:off x="586441" y="523034"/>
            <a:ext cx="29980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chemeClr val="bg1"/>
                </a:solidFill>
              </a:rPr>
              <a:t>INVENTORY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1042416" y="1341370"/>
            <a:ext cx="756208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ทำ</a:t>
            </a:r>
            <a:r>
              <a:rPr lang="th-TH" sz="2800" dirty="0">
                <a:solidFill>
                  <a:schemeClr val="bg1"/>
                </a:solidFill>
              </a:rPr>
              <a:t>ให้เปลืองค่าเช่าในการ</a:t>
            </a:r>
            <a:r>
              <a:rPr lang="th-TH" sz="2800" dirty="0" smtClean="0">
                <a:solidFill>
                  <a:schemeClr val="bg1"/>
                </a:solidFill>
              </a:rPr>
              <a:t>จัดเก็บ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ต้นทุน</a:t>
            </a:r>
            <a:r>
              <a:rPr lang="th-TH" sz="2800" dirty="0">
                <a:solidFill>
                  <a:schemeClr val="bg1"/>
                </a:solidFill>
              </a:rPr>
              <a:t>จม ขายไม่ออก ทำให้ไม่มีเงินมาใช้ในการบริหารงาน</a:t>
            </a:r>
            <a:r>
              <a:rPr lang="th-TH" sz="2800" dirty="0" smtClean="0">
                <a:solidFill>
                  <a:schemeClr val="bg1"/>
                </a:solidFill>
              </a:rPr>
              <a:t>ต่อ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ช่วย</a:t>
            </a:r>
            <a:r>
              <a:rPr lang="th-TH" sz="2800" dirty="0">
                <a:solidFill>
                  <a:schemeClr val="bg1"/>
                </a:solidFill>
              </a:rPr>
              <a:t>ลด</a:t>
            </a:r>
            <a:r>
              <a:rPr lang="th-TH" sz="2800" dirty="0" err="1">
                <a:solidFill>
                  <a:schemeClr val="bg1"/>
                </a:solidFill>
              </a:rPr>
              <a:t>ต้นทุ้น</a:t>
            </a:r>
            <a:r>
              <a:rPr lang="th-TH" sz="2800" dirty="0">
                <a:solidFill>
                  <a:schemeClr val="bg1"/>
                </a:solidFill>
              </a:rPr>
              <a:t>พื้นที่ค่าเช่า</a:t>
            </a:r>
            <a:r>
              <a:rPr lang="th-TH" sz="2800" dirty="0" smtClean="0">
                <a:solidFill>
                  <a:schemeClr val="bg1"/>
                </a:solidFill>
              </a:rPr>
              <a:t>คลังสินค้า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จะต้อง</a:t>
            </a:r>
            <a:r>
              <a:rPr lang="th-TH" sz="2800" dirty="0">
                <a:solidFill>
                  <a:schemeClr val="bg1"/>
                </a:solidFill>
              </a:rPr>
              <a:t>เสียค่าปรับเมื่อสินค้าคงคลังเยอะเกิน</a:t>
            </a:r>
            <a:r>
              <a:rPr lang="th-TH" sz="2800" dirty="0" smtClean="0">
                <a:solidFill>
                  <a:schemeClr val="bg1"/>
                </a:solidFill>
              </a:rPr>
              <a:t>จำนวน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เพิ่ม</a:t>
            </a:r>
            <a:r>
              <a:rPr lang="th-TH" sz="2800" dirty="0">
                <a:solidFill>
                  <a:schemeClr val="bg1"/>
                </a:solidFill>
              </a:rPr>
              <a:t>สภาพคล่องทางการเงิน เมื่ออยากลงทุนจะได้มีเงินพอไปลงทุนได้</a:t>
            </a:r>
            <a:r>
              <a:rPr lang="th-TH" sz="2800" dirty="0" smtClean="0">
                <a:solidFill>
                  <a:schemeClr val="bg1"/>
                </a:solidFill>
              </a:rPr>
              <a:t>ทันที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th-TH" sz="2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1042416" y="5104418"/>
            <a:ext cx="545774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th-TH" sz="2800" dirty="0" smtClean="0"/>
              <a:t>ดู </a:t>
            </a:r>
            <a:r>
              <a:rPr lang="en-US" sz="2800" dirty="0"/>
              <a:t>demand forecast</a:t>
            </a:r>
            <a:r>
              <a:rPr lang="th-TH" sz="2800" dirty="0"/>
              <a:t> ก่อนการสั่งสินค้า</a:t>
            </a:r>
            <a:r>
              <a:rPr lang="en-US" sz="2800" dirty="0"/>
              <a:t> </a:t>
            </a:r>
            <a:endParaRPr lang="th-TH" sz="2800" dirty="0"/>
          </a:p>
          <a:p>
            <a:pPr marL="342900" indent="-342900">
              <a:buFontTx/>
              <a:buChar char="-"/>
            </a:pPr>
            <a:r>
              <a:rPr lang="th-TH" sz="2800" dirty="0" smtClean="0"/>
              <a:t>ใช้</a:t>
            </a:r>
            <a:r>
              <a:rPr lang="th-TH" sz="2800" dirty="0"/>
              <a:t>กระบวนการ </a:t>
            </a:r>
            <a:r>
              <a:rPr lang="en-US" sz="2800" dirty="0"/>
              <a:t>just in time </a:t>
            </a:r>
            <a:r>
              <a:rPr lang="th-TH" sz="2800" dirty="0"/>
              <a:t>ในการผลิต</a:t>
            </a:r>
            <a:r>
              <a:rPr lang="th-TH" sz="2800" dirty="0" smtClean="0"/>
              <a:t>สินค้า</a:t>
            </a:r>
            <a:endParaRPr lang="th-TH" sz="2800" dirty="0"/>
          </a:p>
          <a:p>
            <a:endParaRPr lang="en-US" dirty="0"/>
          </a:p>
        </p:txBody>
      </p:sp>
      <p:sp>
        <p:nvSpPr>
          <p:cNvPr id="9" name="กล่องข้อความ 8"/>
          <p:cNvSpPr txBox="1"/>
          <p:nvPr/>
        </p:nvSpPr>
        <p:spPr>
          <a:xfrm>
            <a:off x="650449" y="4581942"/>
            <a:ext cx="1097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u="sng" dirty="0"/>
              <a:t>วิธีแก้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154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/>
          <p:cNvGrpSpPr/>
          <p:nvPr/>
        </p:nvGrpSpPr>
        <p:grpSpPr>
          <a:xfrm>
            <a:off x="118872" y="1"/>
            <a:ext cx="8257322" cy="4736591"/>
            <a:chOff x="3877645" y="0"/>
            <a:chExt cx="10959624" cy="8141334"/>
          </a:xfrm>
        </p:grpSpPr>
        <p:sp>
          <p:nvSpPr>
            <p:cNvPr id="5" name="object 2"/>
            <p:cNvSpPr/>
            <p:nvPr/>
          </p:nvSpPr>
          <p:spPr>
            <a:xfrm>
              <a:off x="4222609" y="0"/>
              <a:ext cx="10614660" cy="8141334"/>
            </a:xfrm>
            <a:custGeom>
              <a:avLst/>
              <a:gdLst/>
              <a:ahLst/>
              <a:cxnLst/>
              <a:rect l="l" t="t" r="r" b="b"/>
              <a:pathLst>
                <a:path w="10614660" h="8141334">
                  <a:moveTo>
                    <a:pt x="1244792" y="6277005"/>
                  </a:moveTo>
                  <a:lnTo>
                    <a:pt x="0" y="2394236"/>
                  </a:lnTo>
                  <a:lnTo>
                    <a:pt x="1231763" y="0"/>
                  </a:lnTo>
                  <a:lnTo>
                    <a:pt x="9565017" y="0"/>
                  </a:lnTo>
                  <a:lnTo>
                    <a:pt x="10614387" y="3273203"/>
                  </a:lnTo>
                  <a:lnTo>
                    <a:pt x="8750532" y="6896066"/>
                  </a:lnTo>
                  <a:lnTo>
                    <a:pt x="4867694" y="8140880"/>
                  </a:lnTo>
                  <a:lnTo>
                    <a:pt x="1244792" y="6277005"/>
                  </a:lnTo>
                  <a:close/>
                </a:path>
              </a:pathLst>
            </a:custGeom>
            <a:solidFill>
              <a:srgbClr val="FFDD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3"/>
            <p:cNvSpPr/>
            <p:nvPr/>
          </p:nvSpPr>
          <p:spPr>
            <a:xfrm>
              <a:off x="3877645" y="0"/>
              <a:ext cx="10408920" cy="7600315"/>
            </a:xfrm>
            <a:custGeom>
              <a:avLst/>
              <a:gdLst/>
              <a:ahLst/>
              <a:cxnLst/>
              <a:rect l="l" t="t" r="r" b="b"/>
              <a:pathLst>
                <a:path w="10408919" h="7600315">
                  <a:moveTo>
                    <a:pt x="0" y="1964584"/>
                  </a:moveTo>
                  <a:lnTo>
                    <a:pt x="1010719" y="0"/>
                  </a:lnTo>
                  <a:lnTo>
                    <a:pt x="9502692" y="0"/>
                  </a:lnTo>
                  <a:lnTo>
                    <a:pt x="10184279" y="2125917"/>
                  </a:lnTo>
                  <a:lnTo>
                    <a:pt x="10408881" y="2826499"/>
                  </a:lnTo>
                  <a:lnTo>
                    <a:pt x="8581076" y="6379294"/>
                  </a:lnTo>
                  <a:lnTo>
                    <a:pt x="4773472" y="7599982"/>
                  </a:lnTo>
                  <a:lnTo>
                    <a:pt x="1220698" y="5772187"/>
                  </a:lnTo>
                  <a:lnTo>
                    <a:pt x="0" y="1964584"/>
                  </a:lnTo>
                  <a:close/>
                </a:path>
              </a:pathLst>
            </a:custGeom>
            <a:solidFill>
              <a:srgbClr val="FFEB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กล่องข้อความ 8"/>
          <p:cNvSpPr txBox="1"/>
          <p:nvPr/>
        </p:nvSpPr>
        <p:spPr>
          <a:xfrm>
            <a:off x="1096237" y="338328"/>
            <a:ext cx="50725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accent2">
                    <a:lumMod val="50000"/>
                  </a:schemeClr>
                </a:solidFill>
              </a:rPr>
              <a:t>WASTES #3</a:t>
            </a:r>
            <a:endParaRPr lang="en-US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กล่องข้อความ 9"/>
          <p:cNvSpPr txBox="1"/>
          <p:nvPr/>
        </p:nvSpPr>
        <p:spPr>
          <a:xfrm>
            <a:off x="1984831" y="1783395"/>
            <a:ext cx="5403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Non-utilized talent</a:t>
            </a:r>
            <a:endParaRPr lang="th-TH" sz="5400" dirty="0"/>
          </a:p>
        </p:txBody>
      </p:sp>
      <p:sp>
        <p:nvSpPr>
          <p:cNvPr id="11" name="กล่องข้อความ 10"/>
          <p:cNvSpPr txBox="1"/>
          <p:nvPr/>
        </p:nvSpPr>
        <p:spPr>
          <a:xfrm>
            <a:off x="2030550" y="2366688"/>
            <a:ext cx="4809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dirty="0" smtClean="0"/>
              <a:t>ความคิดสร้างสรรค์ที่ไม่</a:t>
            </a:r>
            <a:endParaRPr lang="en-US" sz="5400" dirty="0"/>
          </a:p>
        </p:txBody>
      </p:sp>
      <p:sp>
        <p:nvSpPr>
          <p:cNvPr id="2" name="กล่องข้อความ 1"/>
          <p:cNvSpPr txBox="1"/>
          <p:nvPr/>
        </p:nvSpPr>
        <p:spPr>
          <a:xfrm>
            <a:off x="2030550" y="2979990"/>
            <a:ext cx="4581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dirty="0" smtClean="0"/>
              <a:t>ได้</a:t>
            </a:r>
            <a:r>
              <a:rPr lang="th-TH" sz="5400" dirty="0"/>
              <a:t>นำมาใช้ประโยชน์</a:t>
            </a:r>
            <a:endParaRPr lang="en-US" sz="5400" dirty="0"/>
          </a:p>
          <a:p>
            <a:endParaRPr lang="en-US" dirty="0"/>
          </a:p>
        </p:txBody>
      </p:sp>
      <p:pic>
        <p:nvPicPr>
          <p:cNvPr id="2050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" b="29878"/>
          <a:stretch/>
        </p:blipFill>
        <p:spPr bwMode="auto">
          <a:xfrm>
            <a:off x="2781592" y="4937760"/>
            <a:ext cx="381000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" r="71331" b="29878"/>
          <a:stretch/>
        </p:blipFill>
        <p:spPr bwMode="auto">
          <a:xfrm>
            <a:off x="1684404" y="4937760"/>
            <a:ext cx="1092269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0" t="2923" b="29878"/>
          <a:stretch/>
        </p:blipFill>
        <p:spPr bwMode="auto">
          <a:xfrm>
            <a:off x="7120446" y="4937760"/>
            <a:ext cx="530353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0" t="2923" b="29878"/>
          <a:stretch/>
        </p:blipFill>
        <p:spPr bwMode="auto">
          <a:xfrm>
            <a:off x="6596511" y="4937760"/>
            <a:ext cx="530353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0" t="2923" b="29878"/>
          <a:stretch/>
        </p:blipFill>
        <p:spPr bwMode="auto">
          <a:xfrm>
            <a:off x="7650799" y="4937760"/>
            <a:ext cx="530353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0" t="2923" b="29878"/>
          <a:stretch/>
        </p:blipFill>
        <p:spPr bwMode="auto">
          <a:xfrm>
            <a:off x="8174734" y="4937760"/>
            <a:ext cx="530353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80" t="2923" r="2400" b="29878"/>
          <a:stretch/>
        </p:blipFill>
        <p:spPr bwMode="auto">
          <a:xfrm>
            <a:off x="8705087" y="4937760"/>
            <a:ext cx="438913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" r="71331" b="29878"/>
          <a:stretch/>
        </p:blipFill>
        <p:spPr bwMode="auto">
          <a:xfrm>
            <a:off x="601698" y="4937760"/>
            <a:ext cx="1092269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4" t="2923" r="71331" b="29878"/>
          <a:stretch/>
        </p:blipFill>
        <p:spPr bwMode="auto">
          <a:xfrm>
            <a:off x="0" y="4937760"/>
            <a:ext cx="623897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181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0" y="4398264"/>
            <a:ext cx="9144000" cy="2459736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17D745-3A3D-40DD-B2E1-5079989DC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4784598" cy="869314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Non-utilized </a:t>
            </a:r>
            <a:r>
              <a:rPr lang="en-US" b="1" dirty="0" smtClean="0">
                <a:solidFill>
                  <a:schemeClr val="bg1"/>
                </a:solidFill>
                <a:latin typeface="+mn-lt"/>
              </a:rPr>
              <a:t>talent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4974F7-82CB-4041-A54A-5DB527DCF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8408" y="4856072"/>
            <a:ext cx="7399782" cy="12849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h-TH" dirty="0"/>
          </a:p>
          <a:p>
            <a:pPr>
              <a:buFontTx/>
              <a:buChar char="-"/>
            </a:pPr>
            <a:r>
              <a:rPr lang="th-TH" dirty="0" smtClean="0"/>
              <a:t>จัดการ</a:t>
            </a:r>
            <a:r>
              <a:rPr lang="en-US" dirty="0"/>
              <a:t>training</a:t>
            </a:r>
            <a:r>
              <a:rPr lang="th-TH" dirty="0"/>
              <a:t>เพื่อเพิ่มประสิทธิภาพในการทำงานของพนักงาน และเพิ่มความสุขของพนักงานในการทำงานให้มาก</a:t>
            </a:r>
            <a:r>
              <a:rPr lang="th-TH" dirty="0" smtClean="0"/>
              <a:t>ขึ้น</a:t>
            </a:r>
            <a:endParaRPr lang="en-US" dirty="0" smtClean="0"/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endParaRPr lang="th-TH" dirty="0"/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978408" y="1238227"/>
            <a:ext cx="71231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พนักงาน</a:t>
            </a:r>
            <a:r>
              <a:rPr lang="th-TH" sz="2800" dirty="0">
                <a:solidFill>
                  <a:schemeClr val="bg1"/>
                </a:solidFill>
              </a:rPr>
              <a:t>ไม่ได้ทำงานอย่างเต็มที่ เนื่องจาก ไม่มีความสุขในการทำงานหรือการทำงานแบบเดิม</a:t>
            </a:r>
            <a:r>
              <a:rPr lang="th-TH" sz="2800" dirty="0" smtClean="0">
                <a:solidFill>
                  <a:schemeClr val="bg1"/>
                </a:solidFill>
              </a:rPr>
              <a:t>ซ้ำๆ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พนักงาน</a:t>
            </a:r>
            <a:r>
              <a:rPr lang="th-TH" sz="2800" dirty="0">
                <a:solidFill>
                  <a:schemeClr val="bg1"/>
                </a:solidFill>
              </a:rPr>
              <a:t>ได้ทำงานที่ไม่ตรงกับความสามารถของ</a:t>
            </a:r>
            <a:r>
              <a:rPr lang="th-TH" sz="2800" dirty="0" smtClean="0">
                <a:solidFill>
                  <a:schemeClr val="bg1"/>
                </a:solidFill>
              </a:rPr>
              <a:t>ตัวเอง</a:t>
            </a:r>
            <a:endParaRPr lang="th-TH" sz="2800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th-TH" sz="2800" dirty="0" smtClean="0">
                <a:solidFill>
                  <a:schemeClr val="bg1"/>
                </a:solidFill>
              </a:rPr>
              <a:t>บริษัท</a:t>
            </a:r>
            <a:r>
              <a:rPr lang="th-TH" sz="2800" dirty="0">
                <a:solidFill>
                  <a:schemeClr val="bg1"/>
                </a:solidFill>
              </a:rPr>
              <a:t>ไม่ควรสนใจแค่การขาย แต่ควรสนใจพนักงานภายในองค์กรด้วย และหมุนเวียนตำแหน่งการทำงานของพนักงานเพื่อลดความเบื่อหน่าย และลดอัตราการลาออกของพนักงาน 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th-TH" sz="2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628650" y="4725210"/>
            <a:ext cx="914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u="sng" dirty="0"/>
              <a:t>วิธีแก้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62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</TotalTime>
  <Words>359</Words>
  <Application>Microsoft Office PowerPoint</Application>
  <PresentationFormat>นำเสนอทางหน้าจอ (4:3)</PresentationFormat>
  <Paragraphs>42</Paragraphs>
  <Slides>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Cordia New</vt:lpstr>
      <vt:lpstr>CordiaUPC</vt:lpstr>
      <vt:lpstr>Office Theme</vt:lpstr>
      <vt:lpstr>REDUCE WASTE</vt:lpstr>
      <vt:lpstr>งานนำเสนอ PowerPoint</vt:lpstr>
      <vt:lpstr>TRANSPORT</vt:lpstr>
      <vt:lpstr>งานนำเสนอ PowerPoint</vt:lpstr>
      <vt:lpstr>งานนำเสนอ PowerPoint</vt:lpstr>
      <vt:lpstr>งานนำเสนอ PowerPoint</vt:lpstr>
      <vt:lpstr>Non-utilized talent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REDUCE WASTE</dc:title>
  <dc:creator>Supatcha Hamrattanathorn</dc:creator>
  <cp:lastModifiedBy>patthawan chanpanorrak</cp:lastModifiedBy>
  <cp:revision>23</cp:revision>
  <dcterms:created xsi:type="dcterms:W3CDTF">2018-06-05T06:21:33Z</dcterms:created>
  <dcterms:modified xsi:type="dcterms:W3CDTF">2018-06-08T17:25:24Z</dcterms:modified>
</cp:coreProperties>
</file>