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  <p:sldMasterId id="2147483708" r:id="rId2"/>
    <p:sldMasterId id="2147483732" r:id="rId3"/>
    <p:sldMasterId id="2147483744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143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5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549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8726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011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632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70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4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571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386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8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9018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265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8528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2262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7129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8740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9116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910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631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4037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606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0081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3864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430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241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3403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9965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5647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5756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8143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5087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1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780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5838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8611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4501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2654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762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251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54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124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878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587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  <a:p>
            <a:pPr lvl="4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091872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69153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302021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smtClean="0"/>
              <a:t>07-Jun-18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598829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2EFF6-C56D-4289-B3A2-018104DEDC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800" u="sng" dirty="0">
                <a:solidFill>
                  <a:srgbClr val="FF0000"/>
                </a:solidFill>
              </a:rPr>
              <a:t>W A S T E</a:t>
            </a:r>
            <a:r>
              <a:rPr lang="en-US" sz="4800" dirty="0">
                <a:solidFill>
                  <a:srgbClr val="FF0000"/>
                </a:solidFill>
              </a:rPr>
              <a:t>    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</a:rPr>
              <a:t>F O R   </a:t>
            </a:r>
            <a:br>
              <a:rPr lang="en-US" sz="4800" dirty="0"/>
            </a:br>
            <a:r>
              <a:rPr lang="en-US" sz="4800" dirty="0"/>
              <a:t>        </a:t>
            </a:r>
            <a:r>
              <a:rPr lang="en-US" sz="8000" dirty="0">
                <a:solidFill>
                  <a:schemeClr val="accent6">
                    <a:lumMod val="75000"/>
                  </a:schemeClr>
                </a:solidFill>
              </a:rPr>
              <a:t>WHAT?</a:t>
            </a:r>
            <a:endParaRPr lang="en-US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024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2B2E7-A30C-46B2-B40F-691078846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u="sng" dirty="0">
                <a:solidFill>
                  <a:srgbClr val="FF0000"/>
                </a:solidFill>
              </a:rPr>
              <a:t>waste</a:t>
            </a:r>
            <a:r>
              <a:rPr lang="en-US" dirty="0"/>
              <a:t>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97FFFA-CBC3-410D-A288-8BCA23DE1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84838" y="1503485"/>
            <a:ext cx="9356801" cy="5178668"/>
          </a:xfrm>
        </p:spPr>
        <p:txBody>
          <a:bodyPr>
            <a:normAutofit/>
          </a:bodyPr>
          <a:lstStyle/>
          <a:p>
            <a:pPr marL="6160" indent="0">
              <a:buNone/>
            </a:pPr>
            <a:r>
              <a:rPr lang="en-US" u="sng" dirty="0">
                <a:solidFill>
                  <a:srgbClr val="FF0000"/>
                </a:solidFill>
              </a:rPr>
              <a:t>Waste</a:t>
            </a:r>
            <a:r>
              <a:rPr lang="en-US" dirty="0"/>
              <a:t> </a:t>
            </a:r>
            <a:r>
              <a:rPr lang="th-TH" dirty="0"/>
              <a:t>คือ ความสูญเปล่า อาจจะรู้จักในชื่อ </a:t>
            </a:r>
            <a:r>
              <a:rPr lang="en-US" dirty="0"/>
              <a:t>“DOWNTIME”</a:t>
            </a:r>
          </a:p>
          <a:p>
            <a:pPr marL="6160" indent="0">
              <a:buNone/>
            </a:pPr>
            <a:r>
              <a:rPr lang="en-US" dirty="0"/>
              <a:t>D	=	Defect 				</a:t>
            </a:r>
            <a:r>
              <a:rPr lang="th-TH" dirty="0"/>
              <a:t>ของเสีย</a:t>
            </a:r>
            <a:endParaRPr lang="en-US" dirty="0"/>
          </a:p>
          <a:p>
            <a:pPr marL="6160" indent="0">
              <a:buNone/>
            </a:pPr>
            <a:r>
              <a:rPr lang="en-US" dirty="0"/>
              <a:t>O	=	Overproduction 			</a:t>
            </a:r>
            <a:r>
              <a:rPr lang="th-TH" dirty="0"/>
              <a:t>ผลิตเกินความจำเป็น</a:t>
            </a:r>
            <a:endParaRPr lang="en-US" dirty="0"/>
          </a:p>
          <a:p>
            <a:pPr marL="6160" indent="0">
              <a:buNone/>
            </a:pPr>
            <a:r>
              <a:rPr lang="en-US" dirty="0"/>
              <a:t>W	=	Waiting​				</a:t>
            </a:r>
            <a:r>
              <a:rPr lang="th-TH" dirty="0"/>
              <a:t>รอคอย</a:t>
            </a:r>
            <a:endParaRPr lang="en-US" dirty="0"/>
          </a:p>
          <a:p>
            <a:pPr marL="6160" indent="0">
              <a:buNone/>
            </a:pPr>
            <a:r>
              <a:rPr lang="fr-FR" dirty="0"/>
              <a:t>N	=	Non utilise talent </a:t>
            </a:r>
            <a:r>
              <a:rPr lang="fr-FR" dirty="0" err="1"/>
              <a:t>person</a:t>
            </a:r>
            <a:r>
              <a:rPr lang="fr-FR" dirty="0"/>
              <a:t> 	</a:t>
            </a:r>
            <a:r>
              <a:rPr lang="th-TH" dirty="0"/>
              <a:t>การไม่ใช้คนที่เหมาะสมกับงาน</a:t>
            </a:r>
            <a:endParaRPr lang="fr-FR" dirty="0"/>
          </a:p>
          <a:p>
            <a:pPr marL="6160" indent="0">
              <a:buNone/>
            </a:pPr>
            <a:r>
              <a:rPr lang="en-US" dirty="0"/>
              <a:t>T	=	Transport			</a:t>
            </a:r>
            <a:r>
              <a:rPr lang="th-TH" dirty="0"/>
              <a:t>การเคลื่อนย้ายที่ไม่จำเป็น</a:t>
            </a:r>
            <a:endParaRPr lang="en-US" dirty="0"/>
          </a:p>
          <a:p>
            <a:pPr marL="6160" indent="0">
              <a:buNone/>
            </a:pPr>
            <a:r>
              <a:rPr lang="en-US" dirty="0"/>
              <a:t>I	=	Inventory			</a:t>
            </a:r>
            <a:r>
              <a:rPr lang="th-TH" dirty="0"/>
              <a:t>การเก็บสต๊อกองวัตถุดิบ</a:t>
            </a:r>
            <a:endParaRPr lang="en-US" dirty="0"/>
          </a:p>
          <a:p>
            <a:pPr marL="6160" indent="0">
              <a:buNone/>
            </a:pPr>
            <a:r>
              <a:rPr lang="en-US" dirty="0"/>
              <a:t>M	=	Motion				</a:t>
            </a:r>
            <a:r>
              <a:rPr lang="th-TH" dirty="0"/>
              <a:t>การเคลื่อนไหวร่างกาย/เครื่องจักรที่ไม่จำเป็น</a:t>
            </a:r>
            <a:endParaRPr lang="en-US" dirty="0"/>
          </a:p>
          <a:p>
            <a:pPr marL="6160" indent="0">
              <a:buNone/>
            </a:pPr>
            <a:r>
              <a:rPr lang="en-US" dirty="0"/>
              <a:t>E	=	Extra Processing		</a:t>
            </a:r>
            <a:r>
              <a:rPr lang="th-TH" dirty="0"/>
              <a:t>ขั้นตอนการทำงานที่เกินกว่าความต้องการของลูกค้า</a:t>
            </a:r>
          </a:p>
        </p:txBody>
      </p:sp>
    </p:spTree>
    <p:extLst>
      <p:ext uri="{BB962C8B-B14F-4D97-AF65-F5344CB8AC3E}">
        <p14:creationId xmlns:p14="http://schemas.microsoft.com/office/powerpoint/2010/main" val="4276778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17A7E-C5B3-4474-95B3-05C3B1700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ACTIVITIES MAKE </a:t>
            </a:r>
            <a:r>
              <a:rPr lang="en-US" dirty="0">
                <a:solidFill>
                  <a:srgbClr val="FF0000"/>
                </a:solidFill>
              </a:rPr>
              <a:t>WASTES</a:t>
            </a:r>
            <a:r>
              <a:rPr lang="en-US" dirty="0"/>
              <a:t>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3F5C41-9163-4FFA-80F0-05092B733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8714" y="1621293"/>
            <a:ext cx="9526840" cy="4366269"/>
          </a:xfrm>
        </p:spPr>
        <p:txBody>
          <a:bodyPr>
            <a:noAutofit/>
          </a:bodyPr>
          <a:lstStyle/>
          <a:p>
            <a:pPr marL="6160" indent="0">
              <a:buNone/>
            </a:pPr>
            <a:r>
              <a:rPr lang="th-TH" sz="4000" b="1" dirty="0"/>
              <a:t>1.การผลิตที่มากเกินไป  </a:t>
            </a:r>
          </a:p>
          <a:p>
            <a:pPr marL="6160" indent="0">
              <a:buNone/>
            </a:pPr>
            <a:r>
              <a:rPr lang="th-TH" sz="2800" b="1" dirty="0"/>
              <a:t>-ทำให้เกิดความสูญเปล่าที่เกิดจากการผลิตสินค้าที่มากกว่ายอดขายหรือยอดที่ต้องการผลิต</a:t>
            </a:r>
          </a:p>
          <a:p>
            <a:pPr marL="6160" indent="0">
              <a:buNone/>
            </a:pPr>
            <a:r>
              <a:rPr lang="th-TH" sz="2800" b="1" dirty="0"/>
              <a:t>-ลดโดยการ วางแผนปริมาณการผลิตจากการพยากรณ์</a:t>
            </a:r>
          </a:p>
          <a:p>
            <a:pPr marL="6160" indent="0">
              <a:buNone/>
            </a:pPr>
            <a:r>
              <a:rPr lang="th-TH" sz="2800" b="1" dirty="0"/>
              <a:t>-ถ้าขจัดได้ จะเสียต้นทุนน้อยลง หรือ เพิ่มประสิทธิภาพด้านเงินทุนได้ดีขึ้น</a:t>
            </a:r>
          </a:p>
        </p:txBody>
      </p:sp>
    </p:spTree>
    <p:extLst>
      <p:ext uri="{BB962C8B-B14F-4D97-AF65-F5344CB8AC3E}">
        <p14:creationId xmlns:p14="http://schemas.microsoft.com/office/powerpoint/2010/main" val="1961370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17A7E-C5B3-4474-95B3-05C3B1700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ACTIVITIES MAKE </a:t>
            </a:r>
            <a:r>
              <a:rPr lang="en-US" dirty="0">
                <a:solidFill>
                  <a:srgbClr val="FF0000"/>
                </a:solidFill>
              </a:rPr>
              <a:t>WASTES</a:t>
            </a:r>
            <a:r>
              <a:rPr lang="en-US" dirty="0"/>
              <a:t>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3F5C41-9163-4FFA-80F0-05092B733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8714" y="1621293"/>
            <a:ext cx="9526840" cy="4366269"/>
          </a:xfrm>
        </p:spPr>
        <p:txBody>
          <a:bodyPr>
            <a:noAutofit/>
          </a:bodyPr>
          <a:lstStyle/>
          <a:p>
            <a:pPr marL="6160" indent="0">
              <a:buNone/>
            </a:pPr>
            <a:r>
              <a:rPr lang="th-TH" sz="4000" b="1" dirty="0"/>
              <a:t>2. การขนส่งที่ไม่มีประสิทธิภาพ</a:t>
            </a:r>
          </a:p>
          <a:p>
            <a:pPr marL="6160" indent="0">
              <a:buNone/>
            </a:pPr>
            <a:r>
              <a:rPr lang="th-TH" sz="2800" b="1" dirty="0"/>
              <a:t>-ความสูญเปล่าที่เกิดจากการขนส่งหรือขนย้ายสินค้าที่เปล่าประโยชน์ ซึ่งอาจเกิดจากการวางแผนการขนส่งที่ผิดพลาดก็จะทำให้ต้นทุนการขนส่งมีค่าใช้จ่ายที่สูงขึ้น</a:t>
            </a:r>
          </a:p>
          <a:p>
            <a:pPr marL="6160" indent="0">
              <a:buNone/>
            </a:pPr>
            <a:r>
              <a:rPr lang="th-TH" sz="2800" b="1" dirty="0"/>
              <a:t>-ลดโดยการวางแผนผังสถานที่ทำงาน และวางการจัดการขนส่งให้ดี เพื่อให้เกิดประโยชน์สูงสุด และแม่นยำ</a:t>
            </a:r>
          </a:p>
          <a:p>
            <a:pPr marL="6160" indent="0">
              <a:buNone/>
            </a:pPr>
            <a:r>
              <a:rPr lang="th-TH" sz="2800" b="1" dirty="0"/>
              <a:t>-เมื่อขจัดได้ ก็จะช่วยเพิ่มประสิทธิภาพในด้านของ ประสิทธิภาพในการบริหารจัดการต้นทุนค่าขนส่ง และ เพิ่มประสิทธิภาพในงานขายด้วย</a:t>
            </a:r>
          </a:p>
        </p:txBody>
      </p:sp>
    </p:spTree>
    <p:extLst>
      <p:ext uri="{BB962C8B-B14F-4D97-AF65-F5344CB8AC3E}">
        <p14:creationId xmlns:p14="http://schemas.microsoft.com/office/powerpoint/2010/main" val="1353383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17A7E-C5B3-4474-95B3-05C3B1700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ACTIVITIES MAKE </a:t>
            </a:r>
            <a:r>
              <a:rPr lang="en-US" dirty="0">
                <a:solidFill>
                  <a:srgbClr val="FF0000"/>
                </a:solidFill>
              </a:rPr>
              <a:t>WASTES</a:t>
            </a:r>
            <a:r>
              <a:rPr lang="en-US" dirty="0"/>
              <a:t>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3F5C41-9163-4FFA-80F0-05092B733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9922" y="1885285"/>
            <a:ext cx="9526840" cy="4366269"/>
          </a:xfrm>
        </p:spPr>
        <p:txBody>
          <a:bodyPr>
            <a:noAutofit/>
          </a:bodyPr>
          <a:lstStyle/>
          <a:p>
            <a:pPr marL="6160" indent="0">
              <a:buNone/>
            </a:pPr>
            <a:r>
              <a:rPr lang="th-TH" sz="4000" b="1" dirty="0"/>
              <a:t>3.การรอคอย</a:t>
            </a:r>
          </a:p>
          <a:p>
            <a:pPr marL="6160" indent="0">
              <a:buNone/>
            </a:pPr>
            <a:r>
              <a:rPr lang="th-TH" sz="2800" b="1" dirty="0"/>
              <a:t>-ความสูญเปล่าที่เกิดจากการรอเครื่องจักรหรือพนักงาน ที่หยุดทำงานเนื่องจากต้องรอคอยปัจจัยการผลิต เช่น วัตถุดิบ ชิ้นส่วนเครื่องจักขัดข้องซึ่งจะทำให้การผลิตเป็นไปด้วยความล่าช้าไม่เต็มกำลังการผลิต และการส่งมอบสินค้าอาจไม่ทันกำหนด ก่อให้เกิดค่าใช้จ่ายด้านแรงงาน ค่าเครื่องจักรสูงขึ้น</a:t>
            </a:r>
          </a:p>
          <a:p>
            <a:pPr marL="6160" indent="0">
              <a:buNone/>
            </a:pPr>
            <a:r>
              <a:rPr lang="th-TH" sz="2800" b="1" dirty="0"/>
              <a:t>-ลดโดยการ บำรุงรักษาเครื่องจักรและอุปกรณ์การผลิตให้มีสภาพพร้อมใช้งานตลอดเวลา</a:t>
            </a:r>
          </a:p>
          <a:p>
            <a:pPr marL="6160" indent="0">
              <a:buNone/>
            </a:pPr>
            <a:r>
              <a:rPr lang="th-TH" sz="2800" b="1" dirty="0"/>
              <a:t>และจัดตารางการทำงานให้สอดคล้อง และเหมาะสมต่อพนักงาน หรือเครื่องจักร</a:t>
            </a:r>
          </a:p>
          <a:p>
            <a:pPr marL="6160" indent="0">
              <a:buNone/>
            </a:pPr>
            <a:r>
              <a:rPr lang="th-TH" sz="2800" b="1" dirty="0"/>
              <a:t>-ถ้าขจัดได้ จะเพิ่มประสิทธิภาพในการผลิต ลดต้นทุนไม่จำเป็นด้านแรงงานและเครื่องจักร</a:t>
            </a:r>
          </a:p>
        </p:txBody>
      </p:sp>
    </p:spTree>
    <p:extLst>
      <p:ext uri="{BB962C8B-B14F-4D97-AF65-F5344CB8AC3E}">
        <p14:creationId xmlns:p14="http://schemas.microsoft.com/office/powerpoint/2010/main" val="12760560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1_Madison">
  <a:themeElements>
    <a:clrScheme name="Madison">
      <a:dk1>
        <a:sysClr val="windowText" lastClr="000000"/>
      </a:dk1>
      <a:lt1>
        <a:sysClr val="window" lastClr="FFFFFF"/>
      </a:lt1>
      <a:dk2>
        <a:srgbClr val="2D251F"/>
      </a:dk2>
      <a:lt2>
        <a:srgbClr val="FAE9C5"/>
      </a:lt2>
      <a:accent1>
        <a:srgbClr val="ED3846"/>
      </a:accent1>
      <a:accent2>
        <a:srgbClr val="F87184"/>
      </a:accent2>
      <a:accent3>
        <a:srgbClr val="EC9DA9"/>
      </a:accent3>
      <a:accent4>
        <a:srgbClr val="ECC190"/>
      </a:accent4>
      <a:accent5>
        <a:srgbClr val="FFB268"/>
      </a:accent5>
      <a:accent6>
        <a:srgbClr val="F98657"/>
      </a:accent6>
      <a:hlink>
        <a:srgbClr val="B97669"/>
      </a:hlink>
      <a:folHlink>
        <a:srgbClr val="9E94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BCCF8060-3FCB-4641-B728-8A589529B13F}"/>
    </a:ext>
  </a:extLst>
</a:theme>
</file>

<file path=ppt/theme/theme2.xml><?xml version="1.0" encoding="utf-8"?>
<a:theme xmlns:a="http://schemas.openxmlformats.org/drawingml/2006/main" name="3_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ppt/theme/theme3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82E"/>
      </a:dk2>
      <a:lt2>
        <a:srgbClr val="C2F5FC"/>
      </a:lt2>
      <a:accent1>
        <a:srgbClr val="4091F3"/>
      </a:accent1>
      <a:accent2>
        <a:srgbClr val="8BBCF1"/>
      </a:accent2>
      <a:accent3>
        <a:srgbClr val="CB6A6A"/>
      </a:accent3>
      <a:accent4>
        <a:srgbClr val="C567AF"/>
      </a:accent4>
      <a:accent5>
        <a:srgbClr val="A684F9"/>
      </a:accent5>
      <a:accent6>
        <a:srgbClr val="A9ACEE"/>
      </a:accent6>
      <a:hlink>
        <a:srgbClr val="6D9CC5"/>
      </a:hlink>
      <a:folHlink>
        <a:srgbClr val="6D82A0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178B2DAB-5DDE-4060-A857-D2E1CDA9250F}"/>
    </a:ext>
  </a:extLst>
</a:theme>
</file>

<file path=ppt/theme/theme4.xml><?xml version="1.0" encoding="utf-8"?>
<a:theme xmlns:a="http://schemas.openxmlformats.org/drawingml/2006/main" name="2_Madison">
  <a:themeElements>
    <a:clrScheme name="Madison">
      <a:dk1>
        <a:sysClr val="windowText" lastClr="000000"/>
      </a:dk1>
      <a:lt1>
        <a:sysClr val="window" lastClr="FFFFFF"/>
      </a:lt1>
      <a:dk2>
        <a:srgbClr val="2C2D1F"/>
      </a:dk2>
      <a:lt2>
        <a:srgbClr val="FAF2C5"/>
      </a:lt2>
      <a:accent1>
        <a:srgbClr val="EA9736"/>
      </a:accent1>
      <a:accent2>
        <a:srgbClr val="EACF56"/>
      </a:accent2>
      <a:accent3>
        <a:srgbClr val="77D4D6"/>
      </a:accent3>
      <a:accent4>
        <a:srgbClr val="54AFDC"/>
      </a:accent4>
      <a:accent5>
        <a:srgbClr val="88C363"/>
      </a:accent5>
      <a:accent6>
        <a:srgbClr val="D9D899"/>
      </a:accent6>
      <a:hlink>
        <a:srgbClr val="A7A574"/>
      </a:hlink>
      <a:folHlink>
        <a:srgbClr val="8B887A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9B359FC9-1E88-4883-B31D-CCECAE2A7B3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40</TotalTime>
  <Words>297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Cordia New</vt:lpstr>
      <vt:lpstr>MS Shell Dlg 2</vt:lpstr>
      <vt:lpstr>Wingdings</vt:lpstr>
      <vt:lpstr>Wingdings 3</vt:lpstr>
      <vt:lpstr>1_Madison</vt:lpstr>
      <vt:lpstr>3_Madison</vt:lpstr>
      <vt:lpstr>Madison</vt:lpstr>
      <vt:lpstr>2_Madison</vt:lpstr>
      <vt:lpstr>W A S T E    F O R            WHAT?</vt:lpstr>
      <vt:lpstr>What is waste.</vt:lpstr>
      <vt:lpstr>WHAT ACTIVITIES MAKE WASTES ?</vt:lpstr>
      <vt:lpstr>WHAT ACTIVITIES MAKE WASTES ?</vt:lpstr>
      <vt:lpstr>WHAT ACTIVITIES MAKE WASTES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 A S T E    F O R            WHAT?</dc:title>
  <dc:creator>อภินันท์ อาภารัตน์วิไล</dc:creator>
  <cp:lastModifiedBy>อภินันท์ อาภารัตน์วิไล</cp:lastModifiedBy>
  <cp:revision>6</cp:revision>
  <dcterms:created xsi:type="dcterms:W3CDTF">2018-06-07T14:28:57Z</dcterms:created>
  <dcterms:modified xsi:type="dcterms:W3CDTF">2018-06-07T15:09:05Z</dcterms:modified>
</cp:coreProperties>
</file>